
<file path=[Content_Types].xml><?xml version="1.0" encoding="utf-8"?>
<Types xmlns="http://schemas.openxmlformats.org/package/2006/content-types">
  <Default Extension="jpeg" ContentType="image/jpeg"/>
  <Default Extension="jpg" ContentType="image/jpeg"/>
  <Default Extension="pdf" ContentType="image/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1.jpg" ContentType="image/jp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61" r:id="rId2"/>
    <p:sldId id="387" r:id="rId3"/>
    <p:sldId id="397" r:id="rId4"/>
    <p:sldId id="394" r:id="rId5"/>
    <p:sldId id="377" r:id="rId6"/>
    <p:sldId id="372" r:id="rId7"/>
    <p:sldId id="368" r:id="rId8"/>
    <p:sldId id="401" r:id="rId9"/>
    <p:sldId id="379" r:id="rId10"/>
    <p:sldId id="400" r:id="rId11"/>
    <p:sldId id="399" r:id="rId12"/>
    <p:sldId id="389" r:id="rId1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1F2FF"/>
    <a:srgbClr val="12AE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94660"/>
  </p:normalViewPr>
  <p:slideViewPr>
    <p:cSldViewPr>
      <p:cViewPr varScale="1">
        <p:scale>
          <a:sx n="67" d="100"/>
          <a:sy n="67" d="100"/>
        </p:scale>
        <p:origin x="209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WONG" userId="2ff3ba23d7f96e33" providerId="LiveId" clId="{A0FF8C21-FA8B-4D1A-B181-DAD4F3A11520}"/>
    <pc:docChg chg="modSld">
      <pc:chgData name="JOHN WONG" userId="2ff3ba23d7f96e33" providerId="LiveId" clId="{A0FF8C21-FA8B-4D1A-B181-DAD4F3A11520}" dt="2024-06-29T21:56:58.174" v="51" actId="20577"/>
      <pc:docMkLst>
        <pc:docMk/>
      </pc:docMkLst>
      <pc:sldChg chg="modSp mod">
        <pc:chgData name="JOHN WONG" userId="2ff3ba23d7f96e33" providerId="LiveId" clId="{A0FF8C21-FA8B-4D1A-B181-DAD4F3A11520}" dt="2024-06-29T21:56:58.174" v="51" actId="20577"/>
        <pc:sldMkLst>
          <pc:docMk/>
          <pc:sldMk cId="1441298892" sldId="399"/>
        </pc:sldMkLst>
        <pc:spChg chg="mod">
          <ac:chgData name="JOHN WONG" userId="2ff3ba23d7f96e33" providerId="LiveId" clId="{A0FF8C21-FA8B-4D1A-B181-DAD4F3A11520}" dt="2024-06-29T21:56:58.174" v="51" actId="20577"/>
          <ac:spMkLst>
            <pc:docMk/>
            <pc:sldMk cId="1441298892" sldId="399"/>
            <ac:spMk id="4" creationId="{87A640A5-20AF-E385-2D8D-3DDB775D66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F52B2A-11D4-1F4B-D927-C5FF3EE1451B}"/>
              </a:ext>
            </a:extLst>
          </p:cNvPr>
          <p:cNvSpPr>
            <a:spLocks noGrp="1"/>
          </p:cNvSpPr>
          <p:nvPr>
            <p:ph type="hdr" sz="quarter"/>
          </p:nvPr>
        </p:nvSpPr>
        <p:spPr>
          <a:xfrm>
            <a:off x="0" y="0"/>
            <a:ext cx="3038475" cy="463550"/>
          </a:xfrm>
          <a:prstGeom prst="rect">
            <a:avLst/>
          </a:prstGeom>
        </p:spPr>
        <p:txBody>
          <a:bodyPr vert="horz" lIns="93172" tIns="46586" rIns="93172" bIns="46586" rtlCol="0"/>
          <a:lstStyle>
            <a:lvl1pPr algn="l" eaLnBrk="1" fontAlgn="auto" hangingPunct="1">
              <a:spcBef>
                <a:spcPts val="0"/>
              </a:spcBef>
              <a:spcAft>
                <a:spcPts val="0"/>
              </a:spcAft>
              <a:defRPr sz="1300">
                <a:latin typeface="+mn-lt"/>
                <a:cs typeface="+mn-cs"/>
              </a:defRPr>
            </a:lvl1pPr>
          </a:lstStyle>
          <a:p>
            <a:pPr>
              <a:defRPr/>
            </a:pPr>
            <a:endParaRPr lang="en-CA" dirty="0"/>
          </a:p>
        </p:txBody>
      </p:sp>
      <p:sp>
        <p:nvSpPr>
          <p:cNvPr id="3" name="Date Placeholder 2">
            <a:extLst>
              <a:ext uri="{FF2B5EF4-FFF2-40B4-BE49-F238E27FC236}">
                <a16:creationId xmlns:a16="http://schemas.microsoft.com/office/drawing/2014/main" id="{C425CD08-73CD-8885-B5B0-C9EE70A32118}"/>
              </a:ext>
            </a:extLst>
          </p:cNvPr>
          <p:cNvSpPr>
            <a:spLocks noGrp="1"/>
          </p:cNvSpPr>
          <p:nvPr>
            <p:ph type="dt" idx="1"/>
          </p:nvPr>
        </p:nvSpPr>
        <p:spPr>
          <a:xfrm>
            <a:off x="3970338" y="0"/>
            <a:ext cx="3038475" cy="463550"/>
          </a:xfrm>
          <a:prstGeom prst="rect">
            <a:avLst/>
          </a:prstGeom>
        </p:spPr>
        <p:txBody>
          <a:bodyPr vert="horz" lIns="93172" tIns="46586" rIns="93172" bIns="46586" rtlCol="0"/>
          <a:lstStyle>
            <a:lvl1pPr algn="r" eaLnBrk="1" fontAlgn="auto" hangingPunct="1">
              <a:spcBef>
                <a:spcPts val="0"/>
              </a:spcBef>
              <a:spcAft>
                <a:spcPts val="0"/>
              </a:spcAft>
              <a:defRPr sz="1300">
                <a:latin typeface="+mn-lt"/>
                <a:cs typeface="+mn-cs"/>
              </a:defRPr>
            </a:lvl1pPr>
          </a:lstStyle>
          <a:p>
            <a:pPr>
              <a:defRPr/>
            </a:pPr>
            <a:fld id="{BCBB7F8E-FABB-4B73-B04B-1913D7B7A7B4}" type="datetimeFigureOut">
              <a:rPr lang="en-CA"/>
              <a:pPr>
                <a:defRPr/>
              </a:pPr>
              <a:t>2024-06-29</a:t>
            </a:fld>
            <a:endParaRPr lang="en-CA" dirty="0"/>
          </a:p>
        </p:txBody>
      </p:sp>
      <p:sp>
        <p:nvSpPr>
          <p:cNvPr id="4" name="Slide Image Placeholder 3">
            <a:extLst>
              <a:ext uri="{FF2B5EF4-FFF2-40B4-BE49-F238E27FC236}">
                <a16:creationId xmlns:a16="http://schemas.microsoft.com/office/drawing/2014/main" id="{D8E1D3B3-8D7E-D790-3E02-48330AEE95FB}"/>
              </a:ext>
            </a:extLst>
          </p:cNvPr>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CA" noProof="0" dirty="0"/>
          </a:p>
        </p:txBody>
      </p:sp>
      <p:sp>
        <p:nvSpPr>
          <p:cNvPr id="5" name="Notes Placeholder 4">
            <a:extLst>
              <a:ext uri="{FF2B5EF4-FFF2-40B4-BE49-F238E27FC236}">
                <a16:creationId xmlns:a16="http://schemas.microsoft.com/office/drawing/2014/main" id="{9DE5CE09-05CE-A41D-C1ED-567C3F8F2A0C}"/>
              </a:ext>
            </a:extLst>
          </p:cNvPr>
          <p:cNvSpPr>
            <a:spLocks noGrp="1"/>
          </p:cNvSpPr>
          <p:nvPr>
            <p:ph type="body" sz="quarter" idx="3"/>
          </p:nvPr>
        </p:nvSpPr>
        <p:spPr>
          <a:xfrm>
            <a:off x="701675" y="4416425"/>
            <a:ext cx="5607050" cy="4181475"/>
          </a:xfrm>
          <a:prstGeom prst="rect">
            <a:avLst/>
          </a:prstGeom>
        </p:spPr>
        <p:txBody>
          <a:bodyPr vert="horz" lIns="93172" tIns="46586" rIns="93172" bIns="4658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767D1A3E-433D-0B6D-86F1-1534E86718AD}"/>
              </a:ext>
            </a:extLst>
          </p:cNvPr>
          <p:cNvSpPr>
            <a:spLocks noGrp="1"/>
          </p:cNvSpPr>
          <p:nvPr>
            <p:ph type="ftr" sz="quarter" idx="4"/>
          </p:nvPr>
        </p:nvSpPr>
        <p:spPr>
          <a:xfrm>
            <a:off x="0" y="8831263"/>
            <a:ext cx="3038475" cy="463550"/>
          </a:xfrm>
          <a:prstGeom prst="rect">
            <a:avLst/>
          </a:prstGeom>
        </p:spPr>
        <p:txBody>
          <a:bodyPr vert="horz" lIns="93172" tIns="46586" rIns="93172" bIns="46586" rtlCol="0" anchor="b"/>
          <a:lstStyle>
            <a:lvl1pPr algn="l" eaLnBrk="1" fontAlgn="auto" hangingPunct="1">
              <a:spcBef>
                <a:spcPts val="0"/>
              </a:spcBef>
              <a:spcAft>
                <a:spcPts val="0"/>
              </a:spcAft>
              <a:defRPr sz="1300">
                <a:latin typeface="+mn-lt"/>
                <a:cs typeface="+mn-cs"/>
              </a:defRPr>
            </a:lvl1pPr>
          </a:lstStyle>
          <a:p>
            <a:pPr>
              <a:defRPr/>
            </a:pPr>
            <a:endParaRPr lang="en-CA" dirty="0"/>
          </a:p>
        </p:txBody>
      </p:sp>
      <p:sp>
        <p:nvSpPr>
          <p:cNvPr id="7" name="Slide Number Placeholder 6">
            <a:extLst>
              <a:ext uri="{FF2B5EF4-FFF2-40B4-BE49-F238E27FC236}">
                <a16:creationId xmlns:a16="http://schemas.microsoft.com/office/drawing/2014/main" id="{6A4B2CDD-C213-3341-E377-3669265E4DF3}"/>
              </a:ext>
            </a:extLst>
          </p:cNvPr>
          <p:cNvSpPr>
            <a:spLocks noGrp="1"/>
          </p:cNvSpPr>
          <p:nvPr>
            <p:ph type="sldNum" sz="quarter" idx="5"/>
          </p:nvPr>
        </p:nvSpPr>
        <p:spPr>
          <a:xfrm>
            <a:off x="3970338" y="8831263"/>
            <a:ext cx="3038475" cy="463550"/>
          </a:xfrm>
          <a:prstGeom prst="rect">
            <a:avLst/>
          </a:prstGeom>
        </p:spPr>
        <p:txBody>
          <a:bodyPr vert="horz" wrap="square" lIns="93172" tIns="46586" rIns="93172" bIns="46586"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FDF97D6D-11C0-4B5D-9BF2-5286FE4ADB48}" type="slidenum">
              <a:rPr lang="en-CA" altLang="en-US"/>
              <a:pPr>
                <a:defRPr/>
              </a:pPr>
              <a:t>‹#›</a:t>
            </a:fld>
            <a:endParaRPr lang="en-CA"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DF97D6D-11C0-4B5D-9BF2-5286FE4ADB48}" type="slidenum">
              <a:rPr lang="en-CA" altLang="en-US" smtClean="0"/>
              <a:pPr>
                <a:defRPr/>
              </a:pPr>
              <a:t>2</a:t>
            </a:fld>
            <a:endParaRPr lang="en-CA" altLang="en-US" dirty="0"/>
          </a:p>
        </p:txBody>
      </p:sp>
    </p:spTree>
    <p:extLst>
      <p:ext uri="{BB962C8B-B14F-4D97-AF65-F5344CB8AC3E}">
        <p14:creationId xmlns:p14="http://schemas.microsoft.com/office/powerpoint/2010/main" val="407081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DF97D6D-11C0-4B5D-9BF2-5286FE4ADB48}" type="slidenum">
              <a:rPr lang="en-CA" altLang="en-US" smtClean="0"/>
              <a:pPr>
                <a:defRPr/>
              </a:pPr>
              <a:t>3</a:t>
            </a:fld>
            <a:endParaRPr lang="en-CA" altLang="en-US" dirty="0"/>
          </a:p>
        </p:txBody>
      </p:sp>
    </p:spTree>
    <p:extLst>
      <p:ext uri="{BB962C8B-B14F-4D97-AF65-F5344CB8AC3E}">
        <p14:creationId xmlns:p14="http://schemas.microsoft.com/office/powerpoint/2010/main" val="858469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366B98EA-3AD4-579D-FF5D-C15E310C45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70B4CCFE-96CF-FCF7-C37F-0B84A5DE9A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9220" name="Slide Number Placeholder 3">
            <a:extLst>
              <a:ext uri="{FF2B5EF4-FFF2-40B4-BE49-F238E27FC236}">
                <a16:creationId xmlns:a16="http://schemas.microsoft.com/office/drawing/2014/main" id="{D3E35AE2-E9A9-AEE0-2F10-EAA9DBBF5C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15963" indent="-274638">
              <a:defRPr>
                <a:solidFill>
                  <a:schemeClr val="tx1"/>
                </a:solidFill>
                <a:latin typeface="Arial" panose="020B0604020202020204" pitchFamily="34" charset="0"/>
                <a:cs typeface="Arial" panose="020B0604020202020204" pitchFamily="34" charset="0"/>
              </a:defRPr>
            </a:lvl2pPr>
            <a:lvl3pPr marL="1101725" indent="-219075">
              <a:defRPr>
                <a:solidFill>
                  <a:schemeClr val="tx1"/>
                </a:solidFill>
                <a:latin typeface="Arial" panose="020B0604020202020204" pitchFamily="34" charset="0"/>
                <a:cs typeface="Arial" panose="020B0604020202020204" pitchFamily="34" charset="0"/>
              </a:defRPr>
            </a:lvl3pPr>
            <a:lvl4pPr marL="1541463" indent="-219075">
              <a:defRPr>
                <a:solidFill>
                  <a:schemeClr val="tx1"/>
                </a:solidFill>
                <a:latin typeface="Arial" panose="020B0604020202020204" pitchFamily="34" charset="0"/>
                <a:cs typeface="Arial" panose="020B0604020202020204" pitchFamily="34" charset="0"/>
              </a:defRPr>
            </a:lvl4pPr>
            <a:lvl5pPr marL="1982788" indent="-219075">
              <a:defRPr>
                <a:solidFill>
                  <a:schemeClr val="tx1"/>
                </a:solidFill>
                <a:latin typeface="Arial" panose="020B0604020202020204" pitchFamily="34" charset="0"/>
                <a:cs typeface="Arial" panose="020B0604020202020204" pitchFamily="34" charset="0"/>
              </a:defRPr>
            </a:lvl5pPr>
            <a:lvl6pPr marL="2439988"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7188"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4388"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1588"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2610F9-F4D4-4197-ACC0-30AB3BB9CB26}" type="slidenum">
              <a:rPr lang="en-CA" altLang="en-US" smtClean="0">
                <a:latin typeface="Calibri" panose="020F0502020204030204" pitchFamily="34" charset="0"/>
              </a:rPr>
              <a:pPr/>
              <a:t>6</a:t>
            </a:fld>
            <a:endParaRPr lang="en-CA"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44401D5-4BDD-3EB2-AC1C-45EE80F83512}"/>
              </a:ext>
            </a:extLst>
          </p:cNvPr>
          <p:cNvSpPr>
            <a:spLocks noGrp="1"/>
          </p:cNvSpPr>
          <p:nvPr>
            <p:ph type="dt" sz="half" idx="10"/>
          </p:nvPr>
        </p:nvSpPr>
        <p:spPr/>
        <p:txBody>
          <a:bodyPr/>
          <a:lstStyle>
            <a:lvl1pPr>
              <a:defRPr/>
            </a:lvl1pPr>
          </a:lstStyle>
          <a:p>
            <a:pPr>
              <a:defRPr/>
            </a:pPr>
            <a:fld id="{0CA40736-2331-472D-AD22-5467BC4D343F}" type="datetimeFigureOut">
              <a:rPr lang="en-CA"/>
              <a:pPr>
                <a:defRPr/>
              </a:pPr>
              <a:t>2024-06-29</a:t>
            </a:fld>
            <a:endParaRPr lang="en-CA" dirty="0"/>
          </a:p>
        </p:txBody>
      </p:sp>
      <p:sp>
        <p:nvSpPr>
          <p:cNvPr id="5" name="Footer Placeholder 4">
            <a:extLst>
              <a:ext uri="{FF2B5EF4-FFF2-40B4-BE49-F238E27FC236}">
                <a16:creationId xmlns:a16="http://schemas.microsoft.com/office/drawing/2014/main" id="{E2A51D09-ADC0-5A77-7E79-2B019AFCAF59}"/>
              </a:ext>
            </a:extLst>
          </p:cNvPr>
          <p:cNvSpPr>
            <a:spLocks noGrp="1"/>
          </p:cNvSpPr>
          <p:nvPr>
            <p:ph type="ftr" sz="quarter" idx="11"/>
          </p:nvPr>
        </p:nvSpPr>
        <p:spPr/>
        <p:txBody>
          <a:bodyPr/>
          <a:lstStyle>
            <a:lvl1pPr>
              <a:defRPr/>
            </a:lvl1pPr>
          </a:lstStyle>
          <a:p>
            <a:pPr>
              <a:defRPr/>
            </a:pPr>
            <a:endParaRPr lang="en-CA" dirty="0"/>
          </a:p>
        </p:txBody>
      </p:sp>
      <p:sp>
        <p:nvSpPr>
          <p:cNvPr id="6" name="Slide Number Placeholder 5">
            <a:extLst>
              <a:ext uri="{FF2B5EF4-FFF2-40B4-BE49-F238E27FC236}">
                <a16:creationId xmlns:a16="http://schemas.microsoft.com/office/drawing/2014/main" id="{FC421047-3473-BFDA-A0DC-AF2B5C8A2702}"/>
              </a:ext>
            </a:extLst>
          </p:cNvPr>
          <p:cNvSpPr>
            <a:spLocks noGrp="1"/>
          </p:cNvSpPr>
          <p:nvPr>
            <p:ph type="sldNum" sz="quarter" idx="12"/>
          </p:nvPr>
        </p:nvSpPr>
        <p:spPr/>
        <p:txBody>
          <a:bodyPr/>
          <a:lstStyle>
            <a:lvl1pPr>
              <a:defRPr/>
            </a:lvl1pPr>
          </a:lstStyle>
          <a:p>
            <a:pPr>
              <a:defRPr/>
            </a:pPr>
            <a:fld id="{6E6DF8AF-21C4-4EDA-A350-279BE12E842A}" type="slidenum">
              <a:rPr lang="en-CA" altLang="en-US"/>
              <a:pPr>
                <a:defRPr/>
              </a:pPr>
              <a:t>‹#›</a:t>
            </a:fld>
            <a:endParaRPr lang="en-CA" altLang="en-US" dirty="0"/>
          </a:p>
        </p:txBody>
      </p:sp>
    </p:spTree>
    <p:extLst>
      <p:ext uri="{BB962C8B-B14F-4D97-AF65-F5344CB8AC3E}">
        <p14:creationId xmlns:p14="http://schemas.microsoft.com/office/powerpoint/2010/main" val="180259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00D2CA3-6780-A7C2-7F5D-A2B86C53A603}"/>
              </a:ext>
            </a:extLst>
          </p:cNvPr>
          <p:cNvSpPr>
            <a:spLocks noGrp="1"/>
          </p:cNvSpPr>
          <p:nvPr>
            <p:ph type="dt" sz="half" idx="10"/>
          </p:nvPr>
        </p:nvSpPr>
        <p:spPr/>
        <p:txBody>
          <a:bodyPr/>
          <a:lstStyle>
            <a:lvl1pPr>
              <a:defRPr/>
            </a:lvl1pPr>
          </a:lstStyle>
          <a:p>
            <a:pPr>
              <a:defRPr/>
            </a:pPr>
            <a:fld id="{36EEAA78-8AE3-4014-BCDD-34D769A231AA}" type="datetimeFigureOut">
              <a:rPr lang="en-CA"/>
              <a:pPr>
                <a:defRPr/>
              </a:pPr>
              <a:t>2024-06-29</a:t>
            </a:fld>
            <a:endParaRPr lang="en-CA" dirty="0"/>
          </a:p>
        </p:txBody>
      </p:sp>
      <p:sp>
        <p:nvSpPr>
          <p:cNvPr id="5" name="Footer Placeholder 4">
            <a:extLst>
              <a:ext uri="{FF2B5EF4-FFF2-40B4-BE49-F238E27FC236}">
                <a16:creationId xmlns:a16="http://schemas.microsoft.com/office/drawing/2014/main" id="{4032E3E8-8A3D-54C9-B30A-08BC02A70FF3}"/>
              </a:ext>
            </a:extLst>
          </p:cNvPr>
          <p:cNvSpPr>
            <a:spLocks noGrp="1"/>
          </p:cNvSpPr>
          <p:nvPr>
            <p:ph type="ftr" sz="quarter" idx="11"/>
          </p:nvPr>
        </p:nvSpPr>
        <p:spPr/>
        <p:txBody>
          <a:bodyPr/>
          <a:lstStyle>
            <a:lvl1pPr>
              <a:defRPr/>
            </a:lvl1pPr>
          </a:lstStyle>
          <a:p>
            <a:pPr>
              <a:defRPr/>
            </a:pPr>
            <a:endParaRPr lang="en-CA" dirty="0"/>
          </a:p>
        </p:txBody>
      </p:sp>
      <p:sp>
        <p:nvSpPr>
          <p:cNvPr id="6" name="Slide Number Placeholder 5">
            <a:extLst>
              <a:ext uri="{FF2B5EF4-FFF2-40B4-BE49-F238E27FC236}">
                <a16:creationId xmlns:a16="http://schemas.microsoft.com/office/drawing/2014/main" id="{CCFC346F-85A7-05D6-D83D-EF7EE548CE7D}"/>
              </a:ext>
            </a:extLst>
          </p:cNvPr>
          <p:cNvSpPr>
            <a:spLocks noGrp="1"/>
          </p:cNvSpPr>
          <p:nvPr>
            <p:ph type="sldNum" sz="quarter" idx="12"/>
          </p:nvPr>
        </p:nvSpPr>
        <p:spPr/>
        <p:txBody>
          <a:bodyPr/>
          <a:lstStyle>
            <a:lvl1pPr>
              <a:defRPr/>
            </a:lvl1pPr>
          </a:lstStyle>
          <a:p>
            <a:pPr>
              <a:defRPr/>
            </a:pPr>
            <a:fld id="{C0FDD12F-FEBE-4E47-B4F8-607D5BF63C12}" type="slidenum">
              <a:rPr lang="en-CA" altLang="en-US"/>
              <a:pPr>
                <a:defRPr/>
              </a:pPr>
              <a:t>‹#›</a:t>
            </a:fld>
            <a:endParaRPr lang="en-CA" altLang="en-US" dirty="0"/>
          </a:p>
        </p:txBody>
      </p:sp>
    </p:spTree>
    <p:extLst>
      <p:ext uri="{BB962C8B-B14F-4D97-AF65-F5344CB8AC3E}">
        <p14:creationId xmlns:p14="http://schemas.microsoft.com/office/powerpoint/2010/main" val="306978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5830C1-B074-F44B-3258-79821E46D54C}"/>
              </a:ext>
            </a:extLst>
          </p:cNvPr>
          <p:cNvSpPr>
            <a:spLocks noGrp="1"/>
          </p:cNvSpPr>
          <p:nvPr>
            <p:ph type="dt" sz="half" idx="10"/>
          </p:nvPr>
        </p:nvSpPr>
        <p:spPr/>
        <p:txBody>
          <a:bodyPr/>
          <a:lstStyle>
            <a:lvl1pPr>
              <a:defRPr/>
            </a:lvl1pPr>
          </a:lstStyle>
          <a:p>
            <a:pPr>
              <a:defRPr/>
            </a:pPr>
            <a:fld id="{F17BA1E7-B7A8-415A-9B3B-7F447206FA29}" type="datetimeFigureOut">
              <a:rPr lang="en-CA"/>
              <a:pPr>
                <a:defRPr/>
              </a:pPr>
              <a:t>2024-06-29</a:t>
            </a:fld>
            <a:endParaRPr lang="en-CA" dirty="0"/>
          </a:p>
        </p:txBody>
      </p:sp>
      <p:sp>
        <p:nvSpPr>
          <p:cNvPr id="5" name="Footer Placeholder 4">
            <a:extLst>
              <a:ext uri="{FF2B5EF4-FFF2-40B4-BE49-F238E27FC236}">
                <a16:creationId xmlns:a16="http://schemas.microsoft.com/office/drawing/2014/main" id="{AE8BF3FC-E912-D6EE-43E5-56341CD417F8}"/>
              </a:ext>
            </a:extLst>
          </p:cNvPr>
          <p:cNvSpPr>
            <a:spLocks noGrp="1"/>
          </p:cNvSpPr>
          <p:nvPr>
            <p:ph type="ftr" sz="quarter" idx="11"/>
          </p:nvPr>
        </p:nvSpPr>
        <p:spPr/>
        <p:txBody>
          <a:bodyPr/>
          <a:lstStyle>
            <a:lvl1pPr>
              <a:defRPr/>
            </a:lvl1pPr>
          </a:lstStyle>
          <a:p>
            <a:pPr>
              <a:defRPr/>
            </a:pPr>
            <a:endParaRPr lang="en-CA" dirty="0"/>
          </a:p>
        </p:txBody>
      </p:sp>
      <p:sp>
        <p:nvSpPr>
          <p:cNvPr id="6" name="Slide Number Placeholder 5">
            <a:extLst>
              <a:ext uri="{FF2B5EF4-FFF2-40B4-BE49-F238E27FC236}">
                <a16:creationId xmlns:a16="http://schemas.microsoft.com/office/drawing/2014/main" id="{B801F39D-0299-E109-B1C5-A917A97D42D8}"/>
              </a:ext>
            </a:extLst>
          </p:cNvPr>
          <p:cNvSpPr>
            <a:spLocks noGrp="1"/>
          </p:cNvSpPr>
          <p:nvPr>
            <p:ph type="sldNum" sz="quarter" idx="12"/>
          </p:nvPr>
        </p:nvSpPr>
        <p:spPr/>
        <p:txBody>
          <a:bodyPr/>
          <a:lstStyle>
            <a:lvl1pPr>
              <a:defRPr/>
            </a:lvl1pPr>
          </a:lstStyle>
          <a:p>
            <a:pPr>
              <a:defRPr/>
            </a:pPr>
            <a:fld id="{3BCAF02E-1E67-42EC-9E5D-AE082E2C9C39}" type="slidenum">
              <a:rPr lang="en-CA" altLang="en-US"/>
              <a:pPr>
                <a:defRPr/>
              </a:pPr>
              <a:t>‹#›</a:t>
            </a:fld>
            <a:endParaRPr lang="en-CA" altLang="en-US" dirty="0"/>
          </a:p>
        </p:txBody>
      </p:sp>
    </p:spTree>
    <p:extLst>
      <p:ext uri="{BB962C8B-B14F-4D97-AF65-F5344CB8AC3E}">
        <p14:creationId xmlns:p14="http://schemas.microsoft.com/office/powerpoint/2010/main" val="59899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958E8A2-165D-EEF1-B9EA-CF741F0111F0}"/>
              </a:ext>
            </a:extLst>
          </p:cNvPr>
          <p:cNvSpPr>
            <a:spLocks noGrp="1"/>
          </p:cNvSpPr>
          <p:nvPr>
            <p:ph type="dt" sz="half" idx="10"/>
          </p:nvPr>
        </p:nvSpPr>
        <p:spPr/>
        <p:txBody>
          <a:bodyPr/>
          <a:lstStyle>
            <a:lvl1pPr>
              <a:defRPr/>
            </a:lvl1pPr>
          </a:lstStyle>
          <a:p>
            <a:pPr>
              <a:defRPr/>
            </a:pPr>
            <a:fld id="{36C46096-C2CE-465D-9D6D-7268DBBF8928}" type="datetimeFigureOut">
              <a:rPr lang="en-CA"/>
              <a:pPr>
                <a:defRPr/>
              </a:pPr>
              <a:t>2024-06-29</a:t>
            </a:fld>
            <a:endParaRPr lang="en-CA" dirty="0"/>
          </a:p>
        </p:txBody>
      </p:sp>
      <p:sp>
        <p:nvSpPr>
          <p:cNvPr id="5" name="Footer Placeholder 4">
            <a:extLst>
              <a:ext uri="{FF2B5EF4-FFF2-40B4-BE49-F238E27FC236}">
                <a16:creationId xmlns:a16="http://schemas.microsoft.com/office/drawing/2014/main" id="{0CBC1F22-A474-0C61-9F13-509A5F165A8C}"/>
              </a:ext>
            </a:extLst>
          </p:cNvPr>
          <p:cNvSpPr>
            <a:spLocks noGrp="1"/>
          </p:cNvSpPr>
          <p:nvPr>
            <p:ph type="ftr" sz="quarter" idx="11"/>
          </p:nvPr>
        </p:nvSpPr>
        <p:spPr/>
        <p:txBody>
          <a:bodyPr/>
          <a:lstStyle>
            <a:lvl1pPr>
              <a:defRPr/>
            </a:lvl1pPr>
          </a:lstStyle>
          <a:p>
            <a:pPr>
              <a:defRPr/>
            </a:pPr>
            <a:endParaRPr lang="en-CA" dirty="0"/>
          </a:p>
        </p:txBody>
      </p:sp>
      <p:sp>
        <p:nvSpPr>
          <p:cNvPr id="6" name="Slide Number Placeholder 5">
            <a:extLst>
              <a:ext uri="{FF2B5EF4-FFF2-40B4-BE49-F238E27FC236}">
                <a16:creationId xmlns:a16="http://schemas.microsoft.com/office/drawing/2014/main" id="{781BD2BE-2060-18A5-6F2A-3046E638E0DF}"/>
              </a:ext>
            </a:extLst>
          </p:cNvPr>
          <p:cNvSpPr>
            <a:spLocks noGrp="1"/>
          </p:cNvSpPr>
          <p:nvPr>
            <p:ph type="sldNum" sz="quarter" idx="12"/>
          </p:nvPr>
        </p:nvSpPr>
        <p:spPr/>
        <p:txBody>
          <a:bodyPr/>
          <a:lstStyle>
            <a:lvl1pPr>
              <a:defRPr/>
            </a:lvl1pPr>
          </a:lstStyle>
          <a:p>
            <a:pPr>
              <a:defRPr/>
            </a:pPr>
            <a:fld id="{8F3747F8-FEA9-4AB7-976E-071676B07F73}" type="slidenum">
              <a:rPr lang="en-CA" altLang="en-US"/>
              <a:pPr>
                <a:defRPr/>
              </a:pPr>
              <a:t>‹#›</a:t>
            </a:fld>
            <a:endParaRPr lang="en-CA" altLang="en-US" dirty="0"/>
          </a:p>
        </p:txBody>
      </p:sp>
    </p:spTree>
    <p:extLst>
      <p:ext uri="{BB962C8B-B14F-4D97-AF65-F5344CB8AC3E}">
        <p14:creationId xmlns:p14="http://schemas.microsoft.com/office/powerpoint/2010/main" val="161634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E1AB97-595E-86B7-B6F9-9EE6DC4C8479}"/>
              </a:ext>
            </a:extLst>
          </p:cNvPr>
          <p:cNvSpPr>
            <a:spLocks noGrp="1"/>
          </p:cNvSpPr>
          <p:nvPr>
            <p:ph type="dt" sz="half" idx="10"/>
          </p:nvPr>
        </p:nvSpPr>
        <p:spPr/>
        <p:txBody>
          <a:bodyPr/>
          <a:lstStyle>
            <a:lvl1pPr>
              <a:defRPr/>
            </a:lvl1pPr>
          </a:lstStyle>
          <a:p>
            <a:pPr>
              <a:defRPr/>
            </a:pPr>
            <a:fld id="{EA7EC7FF-1C71-43E0-A17B-62FC70342168}" type="datetimeFigureOut">
              <a:rPr lang="en-CA"/>
              <a:pPr>
                <a:defRPr/>
              </a:pPr>
              <a:t>2024-06-29</a:t>
            </a:fld>
            <a:endParaRPr lang="en-CA" dirty="0"/>
          </a:p>
        </p:txBody>
      </p:sp>
      <p:sp>
        <p:nvSpPr>
          <p:cNvPr id="5" name="Footer Placeholder 4">
            <a:extLst>
              <a:ext uri="{FF2B5EF4-FFF2-40B4-BE49-F238E27FC236}">
                <a16:creationId xmlns:a16="http://schemas.microsoft.com/office/drawing/2014/main" id="{17791788-D2DF-D430-9F81-E84D28882C13}"/>
              </a:ext>
            </a:extLst>
          </p:cNvPr>
          <p:cNvSpPr>
            <a:spLocks noGrp="1"/>
          </p:cNvSpPr>
          <p:nvPr>
            <p:ph type="ftr" sz="quarter" idx="11"/>
          </p:nvPr>
        </p:nvSpPr>
        <p:spPr/>
        <p:txBody>
          <a:bodyPr/>
          <a:lstStyle>
            <a:lvl1pPr>
              <a:defRPr/>
            </a:lvl1pPr>
          </a:lstStyle>
          <a:p>
            <a:pPr>
              <a:defRPr/>
            </a:pPr>
            <a:endParaRPr lang="en-CA" dirty="0"/>
          </a:p>
        </p:txBody>
      </p:sp>
      <p:sp>
        <p:nvSpPr>
          <p:cNvPr id="6" name="Slide Number Placeholder 5">
            <a:extLst>
              <a:ext uri="{FF2B5EF4-FFF2-40B4-BE49-F238E27FC236}">
                <a16:creationId xmlns:a16="http://schemas.microsoft.com/office/drawing/2014/main" id="{475FB3A4-2F1F-DA91-4C3C-FD1B86B901E7}"/>
              </a:ext>
            </a:extLst>
          </p:cNvPr>
          <p:cNvSpPr>
            <a:spLocks noGrp="1"/>
          </p:cNvSpPr>
          <p:nvPr>
            <p:ph type="sldNum" sz="quarter" idx="12"/>
          </p:nvPr>
        </p:nvSpPr>
        <p:spPr/>
        <p:txBody>
          <a:bodyPr/>
          <a:lstStyle>
            <a:lvl1pPr>
              <a:defRPr/>
            </a:lvl1pPr>
          </a:lstStyle>
          <a:p>
            <a:pPr>
              <a:defRPr/>
            </a:pPr>
            <a:fld id="{A78C5F7C-22B5-453A-9B43-69D5EA4096D0}" type="slidenum">
              <a:rPr lang="en-CA" altLang="en-US"/>
              <a:pPr>
                <a:defRPr/>
              </a:pPr>
              <a:t>‹#›</a:t>
            </a:fld>
            <a:endParaRPr lang="en-CA" altLang="en-US" dirty="0"/>
          </a:p>
        </p:txBody>
      </p:sp>
    </p:spTree>
    <p:extLst>
      <p:ext uri="{BB962C8B-B14F-4D97-AF65-F5344CB8AC3E}">
        <p14:creationId xmlns:p14="http://schemas.microsoft.com/office/powerpoint/2010/main" val="158818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15E845DF-040B-C987-A348-EEAA23FA6CF9}"/>
              </a:ext>
            </a:extLst>
          </p:cNvPr>
          <p:cNvSpPr>
            <a:spLocks noGrp="1"/>
          </p:cNvSpPr>
          <p:nvPr>
            <p:ph type="dt" sz="half" idx="10"/>
          </p:nvPr>
        </p:nvSpPr>
        <p:spPr/>
        <p:txBody>
          <a:bodyPr/>
          <a:lstStyle>
            <a:lvl1pPr>
              <a:defRPr/>
            </a:lvl1pPr>
          </a:lstStyle>
          <a:p>
            <a:pPr>
              <a:defRPr/>
            </a:pPr>
            <a:fld id="{AF922CDE-F12C-458B-B7E4-922B96718778}" type="datetimeFigureOut">
              <a:rPr lang="en-CA"/>
              <a:pPr>
                <a:defRPr/>
              </a:pPr>
              <a:t>2024-06-29</a:t>
            </a:fld>
            <a:endParaRPr lang="en-CA" dirty="0"/>
          </a:p>
        </p:txBody>
      </p:sp>
      <p:sp>
        <p:nvSpPr>
          <p:cNvPr id="6" name="Footer Placeholder 4">
            <a:extLst>
              <a:ext uri="{FF2B5EF4-FFF2-40B4-BE49-F238E27FC236}">
                <a16:creationId xmlns:a16="http://schemas.microsoft.com/office/drawing/2014/main" id="{E7E766A2-F2C2-7826-F582-4DFA1C564693}"/>
              </a:ext>
            </a:extLst>
          </p:cNvPr>
          <p:cNvSpPr>
            <a:spLocks noGrp="1"/>
          </p:cNvSpPr>
          <p:nvPr>
            <p:ph type="ftr" sz="quarter" idx="11"/>
          </p:nvPr>
        </p:nvSpPr>
        <p:spPr/>
        <p:txBody>
          <a:bodyPr/>
          <a:lstStyle>
            <a:lvl1pPr>
              <a:defRPr/>
            </a:lvl1pPr>
          </a:lstStyle>
          <a:p>
            <a:pPr>
              <a:defRPr/>
            </a:pPr>
            <a:endParaRPr lang="en-CA" dirty="0"/>
          </a:p>
        </p:txBody>
      </p:sp>
      <p:sp>
        <p:nvSpPr>
          <p:cNvPr id="7" name="Slide Number Placeholder 5">
            <a:extLst>
              <a:ext uri="{FF2B5EF4-FFF2-40B4-BE49-F238E27FC236}">
                <a16:creationId xmlns:a16="http://schemas.microsoft.com/office/drawing/2014/main" id="{6D01DE24-777C-B8A6-B389-4FF0C8BA277A}"/>
              </a:ext>
            </a:extLst>
          </p:cNvPr>
          <p:cNvSpPr>
            <a:spLocks noGrp="1"/>
          </p:cNvSpPr>
          <p:nvPr>
            <p:ph type="sldNum" sz="quarter" idx="12"/>
          </p:nvPr>
        </p:nvSpPr>
        <p:spPr/>
        <p:txBody>
          <a:bodyPr/>
          <a:lstStyle>
            <a:lvl1pPr>
              <a:defRPr/>
            </a:lvl1pPr>
          </a:lstStyle>
          <a:p>
            <a:pPr>
              <a:defRPr/>
            </a:pPr>
            <a:fld id="{58967D72-4BC6-4854-9C07-C1737DBB68F0}" type="slidenum">
              <a:rPr lang="en-CA" altLang="en-US"/>
              <a:pPr>
                <a:defRPr/>
              </a:pPr>
              <a:t>‹#›</a:t>
            </a:fld>
            <a:endParaRPr lang="en-CA" altLang="en-US" dirty="0"/>
          </a:p>
        </p:txBody>
      </p:sp>
    </p:spTree>
    <p:extLst>
      <p:ext uri="{BB962C8B-B14F-4D97-AF65-F5344CB8AC3E}">
        <p14:creationId xmlns:p14="http://schemas.microsoft.com/office/powerpoint/2010/main" val="3993648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6EE20094-A285-3998-9D19-04C6F9344092}"/>
              </a:ext>
            </a:extLst>
          </p:cNvPr>
          <p:cNvSpPr>
            <a:spLocks noGrp="1"/>
          </p:cNvSpPr>
          <p:nvPr>
            <p:ph type="dt" sz="half" idx="10"/>
          </p:nvPr>
        </p:nvSpPr>
        <p:spPr/>
        <p:txBody>
          <a:bodyPr/>
          <a:lstStyle>
            <a:lvl1pPr>
              <a:defRPr/>
            </a:lvl1pPr>
          </a:lstStyle>
          <a:p>
            <a:pPr>
              <a:defRPr/>
            </a:pPr>
            <a:fld id="{A81502E8-3A95-4176-89F3-0E5C8F1CACBB}" type="datetimeFigureOut">
              <a:rPr lang="en-CA"/>
              <a:pPr>
                <a:defRPr/>
              </a:pPr>
              <a:t>2024-06-29</a:t>
            </a:fld>
            <a:endParaRPr lang="en-CA" dirty="0"/>
          </a:p>
        </p:txBody>
      </p:sp>
      <p:sp>
        <p:nvSpPr>
          <p:cNvPr id="8" name="Footer Placeholder 4">
            <a:extLst>
              <a:ext uri="{FF2B5EF4-FFF2-40B4-BE49-F238E27FC236}">
                <a16:creationId xmlns:a16="http://schemas.microsoft.com/office/drawing/2014/main" id="{54CAA178-C85C-BAFD-EE47-CDCA11B50C56}"/>
              </a:ext>
            </a:extLst>
          </p:cNvPr>
          <p:cNvSpPr>
            <a:spLocks noGrp="1"/>
          </p:cNvSpPr>
          <p:nvPr>
            <p:ph type="ftr" sz="quarter" idx="11"/>
          </p:nvPr>
        </p:nvSpPr>
        <p:spPr/>
        <p:txBody>
          <a:bodyPr/>
          <a:lstStyle>
            <a:lvl1pPr>
              <a:defRPr/>
            </a:lvl1pPr>
          </a:lstStyle>
          <a:p>
            <a:pPr>
              <a:defRPr/>
            </a:pPr>
            <a:endParaRPr lang="en-CA" dirty="0"/>
          </a:p>
        </p:txBody>
      </p:sp>
      <p:sp>
        <p:nvSpPr>
          <p:cNvPr id="9" name="Slide Number Placeholder 5">
            <a:extLst>
              <a:ext uri="{FF2B5EF4-FFF2-40B4-BE49-F238E27FC236}">
                <a16:creationId xmlns:a16="http://schemas.microsoft.com/office/drawing/2014/main" id="{53CB5D17-68F9-CF9F-07CF-531E63DBE090}"/>
              </a:ext>
            </a:extLst>
          </p:cNvPr>
          <p:cNvSpPr>
            <a:spLocks noGrp="1"/>
          </p:cNvSpPr>
          <p:nvPr>
            <p:ph type="sldNum" sz="quarter" idx="12"/>
          </p:nvPr>
        </p:nvSpPr>
        <p:spPr/>
        <p:txBody>
          <a:bodyPr/>
          <a:lstStyle>
            <a:lvl1pPr>
              <a:defRPr/>
            </a:lvl1pPr>
          </a:lstStyle>
          <a:p>
            <a:pPr>
              <a:defRPr/>
            </a:pPr>
            <a:fld id="{D3E9EAD9-BEDF-4866-846E-D9E9B5994407}" type="slidenum">
              <a:rPr lang="en-CA" altLang="en-US"/>
              <a:pPr>
                <a:defRPr/>
              </a:pPr>
              <a:t>‹#›</a:t>
            </a:fld>
            <a:endParaRPr lang="en-CA" altLang="en-US" dirty="0"/>
          </a:p>
        </p:txBody>
      </p:sp>
    </p:spTree>
    <p:extLst>
      <p:ext uri="{BB962C8B-B14F-4D97-AF65-F5344CB8AC3E}">
        <p14:creationId xmlns:p14="http://schemas.microsoft.com/office/powerpoint/2010/main" val="409030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04A97822-32A2-F9A8-BEFC-4059C707051F}"/>
              </a:ext>
            </a:extLst>
          </p:cNvPr>
          <p:cNvSpPr>
            <a:spLocks noGrp="1"/>
          </p:cNvSpPr>
          <p:nvPr>
            <p:ph type="dt" sz="half" idx="10"/>
          </p:nvPr>
        </p:nvSpPr>
        <p:spPr/>
        <p:txBody>
          <a:bodyPr/>
          <a:lstStyle>
            <a:lvl1pPr>
              <a:defRPr/>
            </a:lvl1pPr>
          </a:lstStyle>
          <a:p>
            <a:pPr>
              <a:defRPr/>
            </a:pPr>
            <a:fld id="{640D7698-6032-4F46-9DDF-064C3DF3CAB0}" type="datetimeFigureOut">
              <a:rPr lang="en-CA"/>
              <a:pPr>
                <a:defRPr/>
              </a:pPr>
              <a:t>2024-06-29</a:t>
            </a:fld>
            <a:endParaRPr lang="en-CA" dirty="0"/>
          </a:p>
        </p:txBody>
      </p:sp>
      <p:sp>
        <p:nvSpPr>
          <p:cNvPr id="4" name="Footer Placeholder 4">
            <a:extLst>
              <a:ext uri="{FF2B5EF4-FFF2-40B4-BE49-F238E27FC236}">
                <a16:creationId xmlns:a16="http://schemas.microsoft.com/office/drawing/2014/main" id="{FACFA118-FF2F-9A6A-7215-87E05B7D9F28}"/>
              </a:ext>
            </a:extLst>
          </p:cNvPr>
          <p:cNvSpPr>
            <a:spLocks noGrp="1"/>
          </p:cNvSpPr>
          <p:nvPr>
            <p:ph type="ftr" sz="quarter" idx="11"/>
          </p:nvPr>
        </p:nvSpPr>
        <p:spPr/>
        <p:txBody>
          <a:bodyPr/>
          <a:lstStyle>
            <a:lvl1pPr>
              <a:defRPr/>
            </a:lvl1pPr>
          </a:lstStyle>
          <a:p>
            <a:pPr>
              <a:defRPr/>
            </a:pPr>
            <a:endParaRPr lang="en-CA" dirty="0"/>
          </a:p>
        </p:txBody>
      </p:sp>
      <p:sp>
        <p:nvSpPr>
          <p:cNvPr id="5" name="Slide Number Placeholder 5">
            <a:extLst>
              <a:ext uri="{FF2B5EF4-FFF2-40B4-BE49-F238E27FC236}">
                <a16:creationId xmlns:a16="http://schemas.microsoft.com/office/drawing/2014/main" id="{B9590615-3788-F72E-30B1-4C3F30D7AAC8}"/>
              </a:ext>
            </a:extLst>
          </p:cNvPr>
          <p:cNvSpPr>
            <a:spLocks noGrp="1"/>
          </p:cNvSpPr>
          <p:nvPr>
            <p:ph type="sldNum" sz="quarter" idx="12"/>
          </p:nvPr>
        </p:nvSpPr>
        <p:spPr/>
        <p:txBody>
          <a:bodyPr/>
          <a:lstStyle>
            <a:lvl1pPr>
              <a:defRPr/>
            </a:lvl1pPr>
          </a:lstStyle>
          <a:p>
            <a:pPr>
              <a:defRPr/>
            </a:pPr>
            <a:fld id="{BB64DAE3-C129-4350-B35B-670AAA655778}" type="slidenum">
              <a:rPr lang="en-CA" altLang="en-US"/>
              <a:pPr>
                <a:defRPr/>
              </a:pPr>
              <a:t>‹#›</a:t>
            </a:fld>
            <a:endParaRPr lang="en-CA" altLang="en-US" dirty="0"/>
          </a:p>
        </p:txBody>
      </p:sp>
    </p:spTree>
    <p:extLst>
      <p:ext uri="{BB962C8B-B14F-4D97-AF65-F5344CB8AC3E}">
        <p14:creationId xmlns:p14="http://schemas.microsoft.com/office/powerpoint/2010/main" val="344266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BCE3918-A4D5-A858-690A-C1ED0292B35D}"/>
              </a:ext>
            </a:extLst>
          </p:cNvPr>
          <p:cNvSpPr>
            <a:spLocks noGrp="1"/>
          </p:cNvSpPr>
          <p:nvPr>
            <p:ph type="dt" sz="half" idx="10"/>
          </p:nvPr>
        </p:nvSpPr>
        <p:spPr/>
        <p:txBody>
          <a:bodyPr/>
          <a:lstStyle>
            <a:lvl1pPr>
              <a:defRPr/>
            </a:lvl1pPr>
          </a:lstStyle>
          <a:p>
            <a:pPr>
              <a:defRPr/>
            </a:pPr>
            <a:fld id="{5CD417EA-D283-40F8-A1EA-72331A3FC8FD}" type="datetimeFigureOut">
              <a:rPr lang="en-CA"/>
              <a:pPr>
                <a:defRPr/>
              </a:pPr>
              <a:t>2024-06-29</a:t>
            </a:fld>
            <a:endParaRPr lang="en-CA" dirty="0"/>
          </a:p>
        </p:txBody>
      </p:sp>
      <p:sp>
        <p:nvSpPr>
          <p:cNvPr id="3" name="Footer Placeholder 4">
            <a:extLst>
              <a:ext uri="{FF2B5EF4-FFF2-40B4-BE49-F238E27FC236}">
                <a16:creationId xmlns:a16="http://schemas.microsoft.com/office/drawing/2014/main" id="{98E6A009-D5D8-2F1C-5080-312F222BDA9A}"/>
              </a:ext>
            </a:extLst>
          </p:cNvPr>
          <p:cNvSpPr>
            <a:spLocks noGrp="1"/>
          </p:cNvSpPr>
          <p:nvPr>
            <p:ph type="ftr" sz="quarter" idx="11"/>
          </p:nvPr>
        </p:nvSpPr>
        <p:spPr/>
        <p:txBody>
          <a:bodyPr/>
          <a:lstStyle>
            <a:lvl1pPr>
              <a:defRPr/>
            </a:lvl1pPr>
          </a:lstStyle>
          <a:p>
            <a:pPr>
              <a:defRPr/>
            </a:pPr>
            <a:endParaRPr lang="en-CA" dirty="0"/>
          </a:p>
        </p:txBody>
      </p:sp>
      <p:sp>
        <p:nvSpPr>
          <p:cNvPr id="4" name="Slide Number Placeholder 5">
            <a:extLst>
              <a:ext uri="{FF2B5EF4-FFF2-40B4-BE49-F238E27FC236}">
                <a16:creationId xmlns:a16="http://schemas.microsoft.com/office/drawing/2014/main" id="{54520B36-4203-5F4A-70DE-C026F211167D}"/>
              </a:ext>
            </a:extLst>
          </p:cNvPr>
          <p:cNvSpPr>
            <a:spLocks noGrp="1"/>
          </p:cNvSpPr>
          <p:nvPr>
            <p:ph type="sldNum" sz="quarter" idx="12"/>
          </p:nvPr>
        </p:nvSpPr>
        <p:spPr/>
        <p:txBody>
          <a:bodyPr/>
          <a:lstStyle>
            <a:lvl1pPr>
              <a:defRPr/>
            </a:lvl1pPr>
          </a:lstStyle>
          <a:p>
            <a:pPr>
              <a:defRPr/>
            </a:pPr>
            <a:fld id="{362ABF27-3E5D-4AF3-87DD-852A7318C278}" type="slidenum">
              <a:rPr lang="en-CA" altLang="en-US"/>
              <a:pPr>
                <a:defRPr/>
              </a:pPr>
              <a:t>‹#›</a:t>
            </a:fld>
            <a:endParaRPr lang="en-CA" altLang="en-US" dirty="0"/>
          </a:p>
        </p:txBody>
      </p:sp>
    </p:spTree>
    <p:extLst>
      <p:ext uri="{BB962C8B-B14F-4D97-AF65-F5344CB8AC3E}">
        <p14:creationId xmlns:p14="http://schemas.microsoft.com/office/powerpoint/2010/main" val="2408301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0716151-5CF5-E876-D6A3-0D394ECAC75E}"/>
              </a:ext>
            </a:extLst>
          </p:cNvPr>
          <p:cNvSpPr>
            <a:spLocks noGrp="1"/>
          </p:cNvSpPr>
          <p:nvPr>
            <p:ph type="dt" sz="half" idx="10"/>
          </p:nvPr>
        </p:nvSpPr>
        <p:spPr/>
        <p:txBody>
          <a:bodyPr/>
          <a:lstStyle>
            <a:lvl1pPr>
              <a:defRPr/>
            </a:lvl1pPr>
          </a:lstStyle>
          <a:p>
            <a:pPr>
              <a:defRPr/>
            </a:pPr>
            <a:fld id="{2B5A9369-93E8-47CA-B648-A46296A13E01}" type="datetimeFigureOut">
              <a:rPr lang="en-CA"/>
              <a:pPr>
                <a:defRPr/>
              </a:pPr>
              <a:t>2024-06-29</a:t>
            </a:fld>
            <a:endParaRPr lang="en-CA" dirty="0"/>
          </a:p>
        </p:txBody>
      </p:sp>
      <p:sp>
        <p:nvSpPr>
          <p:cNvPr id="6" name="Footer Placeholder 4">
            <a:extLst>
              <a:ext uri="{FF2B5EF4-FFF2-40B4-BE49-F238E27FC236}">
                <a16:creationId xmlns:a16="http://schemas.microsoft.com/office/drawing/2014/main" id="{B8052C41-23CB-96CD-2F12-06403F9219D0}"/>
              </a:ext>
            </a:extLst>
          </p:cNvPr>
          <p:cNvSpPr>
            <a:spLocks noGrp="1"/>
          </p:cNvSpPr>
          <p:nvPr>
            <p:ph type="ftr" sz="quarter" idx="11"/>
          </p:nvPr>
        </p:nvSpPr>
        <p:spPr/>
        <p:txBody>
          <a:bodyPr/>
          <a:lstStyle>
            <a:lvl1pPr>
              <a:defRPr/>
            </a:lvl1pPr>
          </a:lstStyle>
          <a:p>
            <a:pPr>
              <a:defRPr/>
            </a:pPr>
            <a:endParaRPr lang="en-CA" dirty="0"/>
          </a:p>
        </p:txBody>
      </p:sp>
      <p:sp>
        <p:nvSpPr>
          <p:cNvPr id="7" name="Slide Number Placeholder 5">
            <a:extLst>
              <a:ext uri="{FF2B5EF4-FFF2-40B4-BE49-F238E27FC236}">
                <a16:creationId xmlns:a16="http://schemas.microsoft.com/office/drawing/2014/main" id="{7F2B0B27-E5D6-53EB-F4F0-8F5786C4E1C0}"/>
              </a:ext>
            </a:extLst>
          </p:cNvPr>
          <p:cNvSpPr>
            <a:spLocks noGrp="1"/>
          </p:cNvSpPr>
          <p:nvPr>
            <p:ph type="sldNum" sz="quarter" idx="12"/>
          </p:nvPr>
        </p:nvSpPr>
        <p:spPr/>
        <p:txBody>
          <a:bodyPr/>
          <a:lstStyle>
            <a:lvl1pPr>
              <a:defRPr/>
            </a:lvl1pPr>
          </a:lstStyle>
          <a:p>
            <a:pPr>
              <a:defRPr/>
            </a:pPr>
            <a:fld id="{BAD03664-2486-4FF5-AE27-9333EA80FF9B}" type="slidenum">
              <a:rPr lang="en-CA" altLang="en-US"/>
              <a:pPr>
                <a:defRPr/>
              </a:pPr>
              <a:t>‹#›</a:t>
            </a:fld>
            <a:endParaRPr lang="en-CA" altLang="en-US" dirty="0"/>
          </a:p>
        </p:txBody>
      </p:sp>
    </p:spTree>
    <p:extLst>
      <p:ext uri="{BB962C8B-B14F-4D97-AF65-F5344CB8AC3E}">
        <p14:creationId xmlns:p14="http://schemas.microsoft.com/office/powerpoint/2010/main" val="3510561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5BC09CB-61F7-6085-C045-CCD4A0ADD348}"/>
              </a:ext>
            </a:extLst>
          </p:cNvPr>
          <p:cNvSpPr>
            <a:spLocks noGrp="1"/>
          </p:cNvSpPr>
          <p:nvPr>
            <p:ph type="dt" sz="half" idx="10"/>
          </p:nvPr>
        </p:nvSpPr>
        <p:spPr/>
        <p:txBody>
          <a:bodyPr/>
          <a:lstStyle>
            <a:lvl1pPr>
              <a:defRPr/>
            </a:lvl1pPr>
          </a:lstStyle>
          <a:p>
            <a:pPr>
              <a:defRPr/>
            </a:pPr>
            <a:fld id="{20881CFC-2FBF-44A7-B752-48D0253D81E9}" type="datetimeFigureOut">
              <a:rPr lang="en-CA"/>
              <a:pPr>
                <a:defRPr/>
              </a:pPr>
              <a:t>2024-06-29</a:t>
            </a:fld>
            <a:endParaRPr lang="en-CA" dirty="0"/>
          </a:p>
        </p:txBody>
      </p:sp>
      <p:sp>
        <p:nvSpPr>
          <p:cNvPr id="6" name="Footer Placeholder 4">
            <a:extLst>
              <a:ext uri="{FF2B5EF4-FFF2-40B4-BE49-F238E27FC236}">
                <a16:creationId xmlns:a16="http://schemas.microsoft.com/office/drawing/2014/main" id="{30F5E726-725E-3960-415F-8BC12108EAEC}"/>
              </a:ext>
            </a:extLst>
          </p:cNvPr>
          <p:cNvSpPr>
            <a:spLocks noGrp="1"/>
          </p:cNvSpPr>
          <p:nvPr>
            <p:ph type="ftr" sz="quarter" idx="11"/>
          </p:nvPr>
        </p:nvSpPr>
        <p:spPr/>
        <p:txBody>
          <a:bodyPr/>
          <a:lstStyle>
            <a:lvl1pPr>
              <a:defRPr/>
            </a:lvl1pPr>
          </a:lstStyle>
          <a:p>
            <a:pPr>
              <a:defRPr/>
            </a:pPr>
            <a:endParaRPr lang="en-CA" dirty="0"/>
          </a:p>
        </p:txBody>
      </p:sp>
      <p:sp>
        <p:nvSpPr>
          <p:cNvPr id="7" name="Slide Number Placeholder 5">
            <a:extLst>
              <a:ext uri="{FF2B5EF4-FFF2-40B4-BE49-F238E27FC236}">
                <a16:creationId xmlns:a16="http://schemas.microsoft.com/office/drawing/2014/main" id="{E9D958A3-A75A-97E7-978C-697E3BB557C0}"/>
              </a:ext>
            </a:extLst>
          </p:cNvPr>
          <p:cNvSpPr>
            <a:spLocks noGrp="1"/>
          </p:cNvSpPr>
          <p:nvPr>
            <p:ph type="sldNum" sz="quarter" idx="12"/>
          </p:nvPr>
        </p:nvSpPr>
        <p:spPr/>
        <p:txBody>
          <a:bodyPr/>
          <a:lstStyle>
            <a:lvl1pPr>
              <a:defRPr/>
            </a:lvl1pPr>
          </a:lstStyle>
          <a:p>
            <a:pPr>
              <a:defRPr/>
            </a:pPr>
            <a:fld id="{E6A05602-ECB7-4F3B-8159-6AF3B02A748A}" type="slidenum">
              <a:rPr lang="en-CA" altLang="en-US"/>
              <a:pPr>
                <a:defRPr/>
              </a:pPr>
              <a:t>‹#›</a:t>
            </a:fld>
            <a:endParaRPr lang="en-CA" altLang="en-US" dirty="0"/>
          </a:p>
        </p:txBody>
      </p:sp>
    </p:spTree>
    <p:extLst>
      <p:ext uri="{BB962C8B-B14F-4D97-AF65-F5344CB8AC3E}">
        <p14:creationId xmlns:p14="http://schemas.microsoft.com/office/powerpoint/2010/main" val="268143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AB460FF-FFF8-F81B-490D-68F3B65568E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a:extLst>
              <a:ext uri="{FF2B5EF4-FFF2-40B4-BE49-F238E27FC236}">
                <a16:creationId xmlns:a16="http://schemas.microsoft.com/office/drawing/2014/main" id="{B05BA5D5-3902-CB14-3161-894933EC1E9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05589AE7-6BD9-AB97-B716-DA0A81C59CA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E463DAD-313D-4B71-9D41-64F9083AB5DC}" type="datetimeFigureOut">
              <a:rPr lang="en-CA"/>
              <a:pPr>
                <a:defRPr/>
              </a:pPr>
              <a:t>2024-06-29</a:t>
            </a:fld>
            <a:endParaRPr lang="en-CA" dirty="0"/>
          </a:p>
        </p:txBody>
      </p:sp>
      <p:sp>
        <p:nvSpPr>
          <p:cNvPr id="5" name="Footer Placeholder 4">
            <a:extLst>
              <a:ext uri="{FF2B5EF4-FFF2-40B4-BE49-F238E27FC236}">
                <a16:creationId xmlns:a16="http://schemas.microsoft.com/office/drawing/2014/main" id="{17368A87-E35E-C62F-0E47-B6F8793C758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CA" dirty="0"/>
          </a:p>
        </p:txBody>
      </p:sp>
      <p:sp>
        <p:nvSpPr>
          <p:cNvPr id="6" name="Slide Number Placeholder 5">
            <a:extLst>
              <a:ext uri="{FF2B5EF4-FFF2-40B4-BE49-F238E27FC236}">
                <a16:creationId xmlns:a16="http://schemas.microsoft.com/office/drawing/2014/main" id="{E8B14C7E-60B7-9499-0E4E-4833941811E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F28B68F5-B08A-4224-A088-9C6D90425B9E}" type="slidenum">
              <a:rPr lang="en-CA" altLang="en-US"/>
              <a:pPr>
                <a:defRPr/>
              </a:pPr>
              <a:t>‹#›</a:t>
            </a:fld>
            <a:endParaRPr lang="en-CA"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d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92DBD01B-69C4-9338-1EE7-755DA63DDE35}"/>
              </a:ext>
            </a:extLst>
          </p:cNvPr>
          <p:cNvSpPr>
            <a:spLocks noGrp="1"/>
          </p:cNvSpPr>
          <p:nvPr>
            <p:ph type="title"/>
          </p:nvPr>
        </p:nvSpPr>
        <p:spPr>
          <a:xfrm>
            <a:off x="265113" y="1341438"/>
            <a:ext cx="7907337" cy="1727200"/>
          </a:xfrm>
        </p:spPr>
        <p:txBody>
          <a:bodyPr/>
          <a:lstStyle/>
          <a:p>
            <a:pPr eaLnBrk="1" hangingPunct="1"/>
            <a:br>
              <a:rPr lang="en-US" altLang="en-US" sz="4800" b="1" dirty="0"/>
            </a:br>
            <a:r>
              <a:rPr lang="en-US" altLang="en-US" sz="4800" b="1" dirty="0">
                <a:solidFill>
                  <a:srgbClr val="00B050"/>
                </a:solidFill>
                <a:latin typeface="Berlin Sans FB Demi" panose="020F0502020204030204" pitchFamily="34" charset="0"/>
              </a:rPr>
              <a:t>VIRINA STEEL</a:t>
            </a:r>
            <a:br>
              <a:rPr lang="en-US" altLang="en-US" b="1" dirty="0"/>
            </a:br>
            <a:br>
              <a:rPr lang="en-US" altLang="en-US" b="1" dirty="0"/>
            </a:br>
            <a:r>
              <a:rPr lang="en-US" altLang="en-US" sz="2400" b="1" dirty="0">
                <a:latin typeface="Verdana" panose="020B0604030504040204" pitchFamily="34" charset="0"/>
                <a:ea typeface="Verdana" panose="020B0604030504040204" pitchFamily="34" charset="0"/>
                <a:cs typeface="Verdana" panose="020B0604030504040204" pitchFamily="34" charset="0"/>
              </a:rPr>
              <a:t>US Patent 13/873,838 Filed in 2013 for </a:t>
            </a:r>
            <a:br>
              <a:rPr lang="en-US" altLang="en-US" sz="2400" b="1" dirty="0">
                <a:latin typeface="Verdana" panose="020B0604030504040204" pitchFamily="34" charset="0"/>
                <a:ea typeface="Verdana" panose="020B0604030504040204" pitchFamily="34" charset="0"/>
                <a:cs typeface="Verdana" panose="020B0604030504040204" pitchFamily="34" charset="0"/>
              </a:rPr>
            </a:br>
            <a:r>
              <a:rPr lang="en-US" altLang="en-US" sz="2400" b="1" dirty="0">
                <a:latin typeface="Verdana" panose="020B0604030504040204" pitchFamily="34" charset="0"/>
                <a:ea typeface="Verdana" panose="020B0604030504040204" pitchFamily="34" charset="0"/>
                <a:cs typeface="Verdana" panose="020B0604030504040204" pitchFamily="34" charset="0"/>
              </a:rPr>
              <a:t>Grinding Ball Formula   </a:t>
            </a:r>
            <a:br>
              <a:rPr lang="en-US" altLang="en-US" sz="2400" b="1" dirty="0">
                <a:latin typeface="Verdana" panose="020B0604030504040204" pitchFamily="34" charset="0"/>
                <a:ea typeface="Verdana" panose="020B0604030504040204" pitchFamily="34" charset="0"/>
                <a:cs typeface="Verdana" panose="020B0604030504040204" pitchFamily="34" charset="0"/>
              </a:rPr>
            </a:br>
            <a:br>
              <a:rPr lang="en-US" altLang="en-US" sz="2400" b="1" dirty="0"/>
            </a:br>
            <a:br>
              <a:rPr lang="en-US" altLang="en-US" sz="2400" b="1" dirty="0"/>
            </a:br>
            <a:br>
              <a:rPr lang="en-US" altLang="en-US" b="1" dirty="0"/>
            </a:br>
            <a:endParaRPr lang="en-US" altLang="en-US" b="1" dirty="0"/>
          </a:p>
        </p:txBody>
      </p:sp>
      <p:sp>
        <p:nvSpPr>
          <p:cNvPr id="3075" name="Content Placeholder 2">
            <a:extLst>
              <a:ext uri="{FF2B5EF4-FFF2-40B4-BE49-F238E27FC236}">
                <a16:creationId xmlns:a16="http://schemas.microsoft.com/office/drawing/2014/main" id="{B08C1634-9C66-C965-91BF-2E5D7F4E4D42}"/>
              </a:ext>
            </a:extLst>
          </p:cNvPr>
          <p:cNvSpPr>
            <a:spLocks noGrp="1"/>
          </p:cNvSpPr>
          <p:nvPr>
            <p:ph idx="1"/>
          </p:nvPr>
        </p:nvSpPr>
        <p:spPr>
          <a:xfrm>
            <a:off x="312738" y="3068638"/>
            <a:ext cx="8229600" cy="2886075"/>
          </a:xfrm>
        </p:spPr>
        <p:txBody>
          <a:bodyPr/>
          <a:lstStyle/>
          <a:p>
            <a:pPr marL="0" indent="0">
              <a:buFont typeface="Arial" panose="020B0604020202020204" pitchFamily="34" charset="0"/>
              <a:buNone/>
            </a:pPr>
            <a:r>
              <a:rPr lang="en-US" altLang="en-US" dirty="0"/>
              <a:t>                                      </a:t>
            </a:r>
          </a:p>
        </p:txBody>
      </p:sp>
      <p:pic>
        <p:nvPicPr>
          <p:cNvPr id="3076" name="Picture 4">
            <a:extLst>
              <a:ext uri="{FF2B5EF4-FFF2-40B4-BE49-F238E27FC236}">
                <a16:creationId xmlns:a16="http://schemas.microsoft.com/office/drawing/2014/main" id="{BDFED9BB-C6A8-52DC-CB4E-C74F8E75B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3429000"/>
            <a:ext cx="475297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337D06-FFD9-54D8-D1E9-6DA368B3A674}"/>
              </a:ext>
            </a:extLst>
          </p:cNvPr>
          <p:cNvSpPr>
            <a:spLocks noGrp="1"/>
          </p:cNvSpPr>
          <p:nvPr>
            <p:ph type="title"/>
          </p:nvPr>
        </p:nvSpPr>
        <p:spPr>
          <a:xfrm>
            <a:off x="457201" y="273050"/>
            <a:ext cx="874440" cy="1162050"/>
          </a:xfrm>
        </p:spPr>
        <p:txBody>
          <a:bodyPr/>
          <a:lstStyle/>
          <a:p>
            <a:r>
              <a:rPr lang="en-US" sz="1800" dirty="0"/>
              <a:t>GRAIN SIZE ASTM 10</a:t>
            </a:r>
          </a:p>
        </p:txBody>
      </p:sp>
      <p:pic>
        <p:nvPicPr>
          <p:cNvPr id="12" name="Content Placeholder 11">
            <a:extLst>
              <a:ext uri="{FF2B5EF4-FFF2-40B4-BE49-F238E27FC236}">
                <a16:creationId xmlns:a16="http://schemas.microsoft.com/office/drawing/2014/main" id="{7C2F670A-488B-D159-11C3-D735BDB7F7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960" y="2409353"/>
            <a:ext cx="2027759" cy="2027759"/>
          </a:xfrm>
        </p:spPr>
      </p:pic>
      <p:sp>
        <p:nvSpPr>
          <p:cNvPr id="9" name="Text Placeholder 8">
            <a:extLst>
              <a:ext uri="{FF2B5EF4-FFF2-40B4-BE49-F238E27FC236}">
                <a16:creationId xmlns:a16="http://schemas.microsoft.com/office/drawing/2014/main" id="{565802F2-351A-CFBE-9FC3-C4A707486B74}"/>
              </a:ext>
            </a:extLst>
          </p:cNvPr>
          <p:cNvSpPr>
            <a:spLocks noGrp="1"/>
          </p:cNvSpPr>
          <p:nvPr>
            <p:ph type="body" sz="half" idx="2"/>
          </p:nvPr>
        </p:nvSpPr>
        <p:spPr>
          <a:xfrm>
            <a:off x="457201" y="1628800"/>
            <a:ext cx="874440" cy="4497363"/>
          </a:xfrm>
        </p:spPr>
        <p:txBody>
          <a:bodyPr/>
          <a:lstStyle/>
          <a:p>
            <a:r>
              <a:rPr lang="en-US" b="1" dirty="0">
                <a:solidFill>
                  <a:srgbClr val="231820"/>
                </a:solidFill>
                <a:effectLst/>
                <a:latin typeface="Google Sans"/>
              </a:rPr>
              <a:t>Grain sizes can range from 1 (coarse) to 8 (fine) to 10 (ultra fine) </a:t>
            </a:r>
          </a:p>
          <a:p>
            <a:endParaRPr lang="en-US" b="1" dirty="0">
              <a:solidFill>
                <a:srgbClr val="231820"/>
              </a:solidFill>
              <a:effectLst/>
              <a:latin typeface="Google Sans"/>
            </a:endParaRPr>
          </a:p>
          <a:p>
            <a:r>
              <a:rPr lang="en-US" b="1" dirty="0">
                <a:solidFill>
                  <a:srgbClr val="231820"/>
                </a:solidFill>
                <a:effectLst/>
                <a:latin typeface="Google Sans"/>
              </a:rPr>
              <a:t>10 is in the upper 1%. </a:t>
            </a:r>
          </a:p>
          <a:p>
            <a:endParaRPr lang="en-US" b="1" dirty="0">
              <a:solidFill>
                <a:srgbClr val="231820"/>
              </a:solidFill>
              <a:latin typeface="Google Sans"/>
            </a:endParaRPr>
          </a:p>
          <a:p>
            <a:r>
              <a:rPr lang="en-US" b="1" dirty="0">
                <a:solidFill>
                  <a:srgbClr val="231820"/>
                </a:solidFill>
                <a:effectLst/>
                <a:latin typeface="Google Sans"/>
              </a:rPr>
              <a:t>The finer the grain size, the better the steel </a:t>
            </a:r>
            <a:endParaRPr lang="en-US" b="1" dirty="0">
              <a:effectLst/>
              <a:latin typeface="arial" panose="020B0604020202020204" pitchFamily="34" charset="0"/>
            </a:endParaRPr>
          </a:p>
          <a:p>
            <a:endParaRPr lang="en-US" dirty="0"/>
          </a:p>
        </p:txBody>
      </p:sp>
      <p:pic>
        <p:nvPicPr>
          <p:cNvPr id="13" name="object 3">
            <a:extLst>
              <a:ext uri="{FF2B5EF4-FFF2-40B4-BE49-F238E27FC236}">
                <a16:creationId xmlns:a16="http://schemas.microsoft.com/office/drawing/2014/main" id="{0383F145-C289-DCFA-2E3F-E4F8DA70FAE0}"/>
              </a:ext>
            </a:extLst>
          </p:cNvPr>
          <p:cNvPicPr/>
          <p:nvPr/>
        </p:nvPicPr>
        <p:blipFill>
          <a:blip r:embed="rId3" cstate="print"/>
          <a:stretch>
            <a:fillRect/>
          </a:stretch>
        </p:blipFill>
        <p:spPr>
          <a:xfrm>
            <a:off x="1475656" y="99247"/>
            <a:ext cx="7056785" cy="6768752"/>
          </a:xfrm>
          <a:prstGeom prst="rect">
            <a:avLst/>
          </a:prstGeom>
        </p:spPr>
      </p:pic>
    </p:spTree>
    <p:extLst>
      <p:ext uri="{BB962C8B-B14F-4D97-AF65-F5344CB8AC3E}">
        <p14:creationId xmlns:p14="http://schemas.microsoft.com/office/powerpoint/2010/main" val="483462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7784-CDF1-9CB1-0B72-E5C06CBBD8AE}"/>
              </a:ext>
            </a:extLst>
          </p:cNvPr>
          <p:cNvSpPr>
            <a:spLocks noGrp="1"/>
          </p:cNvSpPr>
          <p:nvPr>
            <p:ph type="title"/>
          </p:nvPr>
        </p:nvSpPr>
        <p:spPr>
          <a:xfrm>
            <a:off x="472652" y="332656"/>
            <a:ext cx="8347820" cy="864096"/>
          </a:xfrm>
        </p:spPr>
        <p:txBody>
          <a:bodyPr/>
          <a:lstStyle/>
          <a:p>
            <a:pPr marL="0" indent="0">
              <a:buNone/>
            </a:pPr>
            <a:br>
              <a:rPr lang="en-US" sz="2400" b="1" dirty="0"/>
            </a:br>
            <a:r>
              <a:rPr lang="en-US" sz="2400" b="1" dirty="0"/>
              <a:t>BENTIFY REPLACING TRADITIONAL GRINDING BALLS                 WITH VIRINA GRINDING BALLS  </a:t>
            </a:r>
          </a:p>
        </p:txBody>
      </p:sp>
      <p:sp>
        <p:nvSpPr>
          <p:cNvPr id="4" name="Content Placeholder 3">
            <a:extLst>
              <a:ext uri="{FF2B5EF4-FFF2-40B4-BE49-F238E27FC236}">
                <a16:creationId xmlns:a16="http://schemas.microsoft.com/office/drawing/2014/main" id="{87A640A5-20AF-E385-2D8D-3DDB775D66E2}"/>
              </a:ext>
            </a:extLst>
          </p:cNvPr>
          <p:cNvSpPr>
            <a:spLocks noGrp="1"/>
          </p:cNvSpPr>
          <p:nvPr>
            <p:ph idx="1"/>
          </p:nvPr>
        </p:nvSpPr>
        <p:spPr>
          <a:xfrm>
            <a:off x="683568" y="1412776"/>
            <a:ext cx="8003232" cy="4713387"/>
          </a:xfrm>
        </p:spPr>
        <p:txBody>
          <a:bodyPr/>
          <a:lstStyle/>
          <a:p>
            <a:pPr marL="0" indent="0">
              <a:buNone/>
            </a:pPr>
            <a:r>
              <a:rPr lang="en-US" sz="1800"/>
              <a:t>Energy </a:t>
            </a:r>
            <a:r>
              <a:rPr lang="en-US" sz="1800" dirty="0"/>
              <a:t>saving $125,000 </a:t>
            </a:r>
            <a:r>
              <a:rPr lang="en-US" sz="1800"/>
              <a:t>per mill</a:t>
            </a:r>
          </a:p>
          <a:p>
            <a:endParaRPr lang="en-US" sz="1800" dirty="0"/>
          </a:p>
          <a:p>
            <a:endParaRPr lang="en-US" sz="1800" dirty="0"/>
          </a:p>
          <a:p>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1441298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92DBD01B-69C4-9338-1EE7-755DA63DDE35}"/>
              </a:ext>
            </a:extLst>
          </p:cNvPr>
          <p:cNvSpPr>
            <a:spLocks noGrp="1"/>
          </p:cNvSpPr>
          <p:nvPr>
            <p:ph type="title"/>
          </p:nvPr>
        </p:nvSpPr>
        <p:spPr>
          <a:xfrm>
            <a:off x="265113" y="1341438"/>
            <a:ext cx="7907337" cy="863426"/>
          </a:xfrm>
        </p:spPr>
        <p:txBody>
          <a:bodyPr/>
          <a:lstStyle/>
          <a:p>
            <a:pPr eaLnBrk="1" hangingPunct="1"/>
            <a:br>
              <a:rPr lang="en-US" altLang="en-US" sz="4800" b="1" dirty="0"/>
            </a:br>
            <a:r>
              <a:rPr lang="en-US" altLang="en-US" sz="4800" b="1" dirty="0">
                <a:solidFill>
                  <a:srgbClr val="00B050"/>
                </a:solidFill>
                <a:latin typeface="Berlin Sans FB Demi" panose="020F0502020204030204" pitchFamily="34" charset="0"/>
              </a:rPr>
              <a:t>VIRINA STEEL</a:t>
            </a:r>
            <a:br>
              <a:rPr lang="en-US" altLang="en-US" b="1" dirty="0"/>
            </a:br>
            <a:br>
              <a:rPr lang="en-US" altLang="en-US" b="1" dirty="0"/>
            </a:br>
            <a:br>
              <a:rPr lang="en-US" altLang="en-US" b="1" dirty="0"/>
            </a:br>
            <a:endParaRPr lang="en-US" altLang="en-US" b="1" dirty="0"/>
          </a:p>
        </p:txBody>
      </p:sp>
      <p:pic>
        <p:nvPicPr>
          <p:cNvPr id="3076" name="Picture 4">
            <a:extLst>
              <a:ext uri="{FF2B5EF4-FFF2-40B4-BE49-F238E27FC236}">
                <a16:creationId xmlns:a16="http://schemas.microsoft.com/office/drawing/2014/main" id="{BDFED9BB-C6A8-52DC-CB4E-C74F8E75B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916906"/>
            <a:ext cx="475297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2180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D636-4986-58A6-2C1A-6DF7CCE47FCF}"/>
              </a:ext>
            </a:extLst>
          </p:cNvPr>
          <p:cNvSpPr>
            <a:spLocks noGrp="1"/>
          </p:cNvSpPr>
          <p:nvPr>
            <p:ph type="title"/>
          </p:nvPr>
        </p:nvSpPr>
        <p:spPr>
          <a:xfrm>
            <a:off x="457200" y="274638"/>
            <a:ext cx="8229600" cy="562074"/>
          </a:xfrm>
        </p:spPr>
        <p:txBody>
          <a:bodyPr/>
          <a:lstStyle/>
          <a:p>
            <a:r>
              <a:rPr kumimoji="0" lang="en-US" altLang="en-US" sz="2400" b="1"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BENEFITS OF VIRINA GRINDING BALLS FOR YOUR PLANT </a:t>
            </a:r>
            <a:endParaRPr lang="en-US" sz="2400" dirty="0"/>
          </a:p>
        </p:txBody>
      </p:sp>
      <p:sp>
        <p:nvSpPr>
          <p:cNvPr id="4" name="Content Placeholder 3">
            <a:extLst>
              <a:ext uri="{FF2B5EF4-FFF2-40B4-BE49-F238E27FC236}">
                <a16:creationId xmlns:a16="http://schemas.microsoft.com/office/drawing/2014/main" id="{3AB90E26-4805-BBED-70B2-864D578B20A2}"/>
              </a:ext>
            </a:extLst>
          </p:cNvPr>
          <p:cNvSpPr>
            <a:spLocks noGrp="1"/>
          </p:cNvSpPr>
          <p:nvPr>
            <p:ph sz="half" idx="2"/>
          </p:nvPr>
        </p:nvSpPr>
        <p:spPr>
          <a:xfrm>
            <a:off x="457201" y="836712"/>
            <a:ext cx="4187824" cy="5904656"/>
          </a:xfr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The only through hardness ball in the world validated by SGS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altLang="en-US" sz="1800" b="1" dirty="0">
                <a:solidFill>
                  <a:prstClr val="black"/>
                </a:solidFill>
                <a:latin typeface="+mj-lt"/>
                <a:ea typeface="Verdana" panose="020B0604030504040204" pitchFamily="34" charset="0"/>
              </a:rPr>
              <a:t>From surface to core @ 63HRC</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Ultra fine grain size rated by SGS  ASTM 10, top 1% in the world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The ball will stay spherical shape for its entire life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altLang="en-US" sz="1800" b="1" dirty="0">
                <a:solidFill>
                  <a:prstClr val="black"/>
                </a:solidFill>
                <a:latin typeface="+mj-lt"/>
                <a:ea typeface="Verdana" panose="020B0604030504040204" pitchFamily="34" charset="0"/>
              </a:rPr>
              <a:t>No deformation</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No spitzers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altLang="en-US" sz="1800" b="1" dirty="0">
                <a:solidFill>
                  <a:prstClr val="black"/>
                </a:solidFill>
                <a:latin typeface="+mj-lt"/>
                <a:ea typeface="Verdana" panose="020B0604030504040204" pitchFamily="34" charset="0"/>
              </a:rPr>
              <a:t>No sorting except after 10 years of grinding transfer 70mm worn down  to 50mm into the 2</a:t>
            </a:r>
            <a:r>
              <a:rPr lang="en-US" altLang="en-US" sz="1800" b="1" baseline="30000" dirty="0">
                <a:solidFill>
                  <a:prstClr val="black"/>
                </a:solidFill>
                <a:latin typeface="+mj-lt"/>
                <a:ea typeface="Verdana" panose="020B0604030504040204" pitchFamily="34" charset="0"/>
              </a:rPr>
              <a:t>nd</a:t>
            </a:r>
            <a:r>
              <a:rPr lang="en-US" altLang="en-US" sz="1800" b="1" dirty="0">
                <a:solidFill>
                  <a:prstClr val="black"/>
                </a:solidFill>
                <a:latin typeface="+mj-lt"/>
                <a:ea typeface="Verdana" panose="020B0604030504040204" pitchFamily="34" charset="0"/>
              </a:rPr>
              <a:t> chamber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altLang="en-US" sz="1800" b="1" dirty="0">
                <a:solidFill>
                  <a:prstClr val="black"/>
                </a:solidFill>
                <a:latin typeface="+mj-lt"/>
                <a:ea typeface="Verdana" panose="020B0604030504040204" pitchFamily="34" charset="0"/>
              </a:rPr>
              <a:t>90mm will grind for 45 years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Reduce the mining extraction of iron and chrome ore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altLang="en-US" sz="1800" b="1" dirty="0">
                <a:solidFill>
                  <a:prstClr val="black"/>
                </a:solidFill>
                <a:latin typeface="+mj-lt"/>
                <a:ea typeface="Verdana" panose="020B0604030504040204" pitchFamily="34" charset="0"/>
              </a:rPr>
              <a:t>Reduce CO2 emission from 220 tons to 6 tons annually</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altLang="en-US" sz="1800" b="1" dirty="0">
                <a:solidFill>
                  <a:prstClr val="black"/>
                </a:solidFill>
                <a:latin typeface="+mj-lt"/>
                <a:ea typeface="Verdana" panose="020B0604030504040204" pitchFamily="34" charset="0"/>
              </a:rPr>
              <a:t>If US 101 plants switch to Virina balls, 22,000 tons of CO2 can be eliminated</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altLang="en-US" sz="1800" b="1" i="0" u="none" strike="noStrike" kern="1200" cap="none" spc="0" normalizeH="0" baseline="0" noProof="0" dirty="0">
              <a:ln>
                <a:noFill/>
              </a:ln>
              <a:solidFill>
                <a:prstClr val="black"/>
              </a:solidFill>
              <a:effectLst/>
              <a:uLnTx/>
              <a:uFillTx/>
              <a:latin typeface="+mj-lt"/>
              <a:ea typeface="Verdana" panose="020B0604030504040204" pitchFamily="34" charset="0"/>
              <a:cs typeface="+mn-cs"/>
            </a:endParaRPr>
          </a:p>
          <a:p>
            <a:pPr marL="0" indent="0">
              <a:buNone/>
              <a:defRPr/>
            </a:pPr>
            <a:endParaRPr kumimoji="0" lang="en-US" altLang="en-US" sz="1800" b="1" i="0" u="none" strike="noStrike" kern="1200" cap="none" spc="0" normalizeH="0" baseline="0" noProof="0" dirty="0">
              <a:ln>
                <a:noFill/>
              </a:ln>
              <a:solidFill>
                <a:prstClr val="black"/>
              </a:solidFill>
              <a:effectLst/>
              <a:uLnTx/>
              <a:uFillTx/>
              <a:latin typeface="+mj-lt"/>
              <a:ea typeface="Verdana" panose="020B0604030504040204" pitchFamily="34" charset="0"/>
              <a:cs typeface="+mn-cs"/>
            </a:endParaRPr>
          </a:p>
          <a:p>
            <a:pPr marL="0" indent="0">
              <a:buNone/>
              <a:defRPr/>
            </a:pPr>
            <a:endParaRPr kumimoji="0" lang="en-US" altLang="en-US" sz="18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endParaRPr>
          </a:p>
        </p:txBody>
      </p:sp>
      <p:sp>
        <p:nvSpPr>
          <p:cNvPr id="6" name="Content Placeholder 5">
            <a:extLst>
              <a:ext uri="{FF2B5EF4-FFF2-40B4-BE49-F238E27FC236}">
                <a16:creationId xmlns:a16="http://schemas.microsoft.com/office/drawing/2014/main" id="{BBE2C2F9-5648-DD23-6EA8-A630838B8853}"/>
              </a:ext>
            </a:extLst>
          </p:cNvPr>
          <p:cNvSpPr>
            <a:spLocks noGrp="1"/>
          </p:cNvSpPr>
          <p:nvPr>
            <p:ph sz="quarter" idx="4"/>
          </p:nvPr>
        </p:nvSpPr>
        <p:spPr>
          <a:xfrm>
            <a:off x="4645025" y="836712"/>
            <a:ext cx="4258816" cy="5904656"/>
          </a:xfr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Increase production </a:t>
            </a:r>
            <a:r>
              <a:rPr lang="en-US" altLang="en-US" sz="1800" b="1" dirty="0">
                <a:solidFill>
                  <a:prstClr val="black"/>
                </a:solidFill>
                <a:latin typeface="Calibri"/>
                <a:ea typeface="Verdana" panose="020B0604030504040204" pitchFamily="34" charset="0"/>
              </a:rPr>
              <a:t>u</a:t>
            </a:r>
            <a:r>
              <a:rPr kumimoji="0" lang="en-US" altLang="en-US" sz="18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p to 10%</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Decrease energy consumption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Decrease labor hours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altLang="en-US" sz="1800" b="1" dirty="0">
                <a:solidFill>
                  <a:prstClr val="black"/>
                </a:solidFill>
                <a:latin typeface="Calibri"/>
                <a:ea typeface="Verdana" panose="020B0604030504040204" pitchFamily="34" charset="0"/>
              </a:rPr>
              <a:t>Decrease management time</a:t>
            </a:r>
            <a:endParaRPr kumimoji="0" lang="en-US" altLang="en-US" sz="18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Extended Liner Life by </a:t>
            </a:r>
            <a:r>
              <a:rPr lang="en-US" altLang="en-US" sz="1800" b="1" dirty="0">
                <a:solidFill>
                  <a:prstClr val="black"/>
                </a:solidFill>
                <a:latin typeface="Calibri"/>
                <a:ea typeface="Verdana" panose="020B0604030504040204" pitchFamily="34" charset="0"/>
              </a:rPr>
              <a:t>400%</a:t>
            </a:r>
            <a:endParaRPr kumimoji="0" lang="en-US" altLang="en-US" sz="18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Virina content 10% chrome vs 20% chrome in Traditional balls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Reduce toxic Chrome usage by </a:t>
            </a:r>
            <a:r>
              <a:rPr lang="en-US" altLang="en-US" sz="1800" b="1" dirty="0">
                <a:solidFill>
                  <a:prstClr val="black"/>
                </a:solidFill>
                <a:latin typeface="Calibri"/>
                <a:ea typeface="Verdana" panose="020B0604030504040204" pitchFamily="34" charset="0"/>
              </a:rPr>
              <a:t>50</a:t>
            </a:r>
            <a:r>
              <a:rPr kumimoji="0" lang="en-US" altLang="en-US" sz="18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 per ball or with much less ball consumption. Total Chrome reduction will be 95% annually</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Energy savings of $50</a:t>
            </a:r>
            <a:r>
              <a:rPr lang="en-US" altLang="en-US" sz="1800" b="1" dirty="0">
                <a:solidFill>
                  <a:prstClr val="black"/>
                </a:solidFill>
                <a:latin typeface="Calibri"/>
                <a:ea typeface="Verdana" panose="020B0604030504040204" pitchFamily="34" charset="0"/>
              </a:rPr>
              <a:t>0</a:t>
            </a:r>
            <a:r>
              <a:rPr kumimoji="0" lang="en-US" altLang="en-US" sz="18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,000 per </a:t>
            </a:r>
            <a:r>
              <a:rPr lang="en-US" altLang="en-US" sz="1800" b="1" dirty="0">
                <a:solidFill>
                  <a:prstClr val="black"/>
                </a:solidFill>
                <a:latin typeface="Calibri"/>
                <a:ea typeface="Verdana" panose="020B0604030504040204" pitchFamily="34" charset="0"/>
              </a:rPr>
              <a:t>plant annually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altLang="en-US" sz="1800" b="1" dirty="0">
                <a:solidFill>
                  <a:prstClr val="black"/>
                </a:solidFill>
                <a:latin typeface="Calibri"/>
                <a:ea typeface="Verdana" panose="020B0604030504040204" pitchFamily="34" charset="0"/>
              </a:rPr>
              <a:t>Each ton of steel ball generates 1.83 tons of CO2 emissions</a:t>
            </a:r>
            <a:endParaRPr kumimoji="0" lang="en-US" altLang="en-US" sz="18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sz="1800" b="1" dirty="0"/>
              <a:t>Eliminate 120</a:t>
            </a:r>
            <a:r>
              <a:rPr lang="en-US" sz="1800" b="1" dirty="0">
                <a:latin typeface="+mn-lt"/>
              </a:rPr>
              <a:t> tons of traditional ball scrape and </a:t>
            </a:r>
            <a:r>
              <a:rPr lang="en-US" sz="1800" b="1" dirty="0"/>
              <a:t>220</a:t>
            </a:r>
            <a:r>
              <a:rPr lang="en-US" sz="1800" b="1" dirty="0">
                <a:latin typeface="+mn-lt"/>
              </a:rPr>
              <a:t> tons of CO2 emissions per mill annually </a:t>
            </a:r>
            <a:endParaRPr kumimoji="0" lang="en-US" altLang="en-US" sz="18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endParaRPr>
          </a:p>
          <a:p>
            <a:pPr marL="0" marR="0" lvl="0" indent="0" algn="l" defTabSz="914400" rtl="0" eaLnBrk="0" fontAlgn="base" latinLnBrk="0" hangingPunct="0">
              <a:lnSpc>
                <a:spcPct val="100000"/>
              </a:lnSpc>
              <a:spcBef>
                <a:spcPct val="20000"/>
              </a:spcBef>
              <a:spcAft>
                <a:spcPct val="0"/>
              </a:spcAft>
              <a:buClrTx/>
              <a:buSzTx/>
              <a:buNone/>
              <a:tabLst/>
              <a:defRPr/>
            </a:pPr>
            <a:r>
              <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 </a:t>
            </a:r>
          </a:p>
          <a:p>
            <a:endParaRPr lang="en-US" dirty="0"/>
          </a:p>
        </p:txBody>
      </p:sp>
    </p:spTree>
    <p:extLst>
      <p:ext uri="{BB962C8B-B14F-4D97-AF65-F5344CB8AC3E}">
        <p14:creationId xmlns:p14="http://schemas.microsoft.com/office/powerpoint/2010/main" val="1873068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A6BB1-895F-4A34-3A9A-30EB560253EF}"/>
              </a:ext>
            </a:extLst>
          </p:cNvPr>
          <p:cNvSpPr>
            <a:spLocks noGrp="1"/>
          </p:cNvSpPr>
          <p:nvPr>
            <p:ph type="title"/>
          </p:nvPr>
        </p:nvSpPr>
        <p:spPr>
          <a:xfrm>
            <a:off x="457200" y="274638"/>
            <a:ext cx="7931224" cy="562074"/>
          </a:xfrm>
        </p:spPr>
        <p:txBody>
          <a:bodyPr/>
          <a:lstStyle/>
          <a:p>
            <a:r>
              <a:rPr lang="en-US" sz="2000" b="1" dirty="0"/>
              <a:t>VIRINA &amp; TRADITIONAL BALLS LOADED IN JANUARY 2018 </a:t>
            </a:r>
            <a:br>
              <a:rPr lang="en-US" sz="2000" b="1" dirty="0"/>
            </a:br>
            <a:r>
              <a:rPr lang="en-US" sz="2000" b="1" dirty="0"/>
              <a:t>TEMPERATURE MEASUREMENT IN JANUARY 2024 </a:t>
            </a:r>
            <a:endParaRPr lang="en-US" sz="2000" dirty="0"/>
          </a:p>
        </p:txBody>
      </p:sp>
      <p:sp>
        <p:nvSpPr>
          <p:cNvPr id="3" name="Content Placeholder 2">
            <a:extLst>
              <a:ext uri="{FF2B5EF4-FFF2-40B4-BE49-F238E27FC236}">
                <a16:creationId xmlns:a16="http://schemas.microsoft.com/office/drawing/2014/main" id="{C0A983CC-F3C1-F1B3-DB96-B59A596AA235}"/>
              </a:ext>
            </a:extLst>
          </p:cNvPr>
          <p:cNvSpPr>
            <a:spLocks noGrp="1"/>
          </p:cNvSpPr>
          <p:nvPr>
            <p:ph idx="1"/>
          </p:nvPr>
        </p:nvSpPr>
        <p:spPr>
          <a:xfrm>
            <a:off x="457200" y="1196752"/>
            <a:ext cx="8363272" cy="5256584"/>
          </a:xfrm>
        </p:spPr>
        <p:txBody>
          <a:bodyPr/>
          <a:lstStyle/>
          <a:p>
            <a:r>
              <a:rPr lang="en-US" sz="1600" b="1" dirty="0"/>
              <a:t>The plant has two identical, 4500 hp – 2 compartments, 100 TPH ball mill circuits grinding Type II Portland cement.</a:t>
            </a:r>
          </a:p>
          <a:p>
            <a:r>
              <a:rPr lang="en-US" sz="1600" b="1" dirty="0"/>
              <a:t>Both mills have identical 88ton ball charges and ball size distribution.</a:t>
            </a:r>
          </a:p>
          <a:p>
            <a:r>
              <a:rPr lang="en-US" sz="1600" b="1" dirty="0"/>
              <a:t>Both mills received a fresh ball charge, one with Virina balls and Traditional balls</a:t>
            </a:r>
          </a:p>
          <a:p>
            <a:pPr algn="l"/>
            <a:r>
              <a:rPr lang="en-US" sz="1600" b="1" i="0" dirty="0">
                <a:solidFill>
                  <a:srgbClr val="222222"/>
                </a:solidFill>
                <a:effectLst/>
              </a:rPr>
              <a:t>Virina M</a:t>
            </a:r>
            <a:r>
              <a:rPr lang="en-US" sz="1600" b="1" dirty="0">
                <a:solidFill>
                  <a:srgbClr val="222222"/>
                </a:solidFill>
              </a:rPr>
              <a:t>ill Shell temperature at 184 F </a:t>
            </a:r>
            <a:endParaRPr lang="en-US" sz="1600" b="1" i="0" dirty="0">
              <a:solidFill>
                <a:srgbClr val="222222"/>
              </a:solidFill>
              <a:effectLst/>
            </a:endParaRPr>
          </a:p>
          <a:p>
            <a:pPr marL="0" indent="0" algn="l">
              <a:buNone/>
            </a:pPr>
            <a:r>
              <a:rPr lang="en-US" sz="1600" b="1" i="0" dirty="0">
                <a:solidFill>
                  <a:srgbClr val="222222"/>
                </a:solidFill>
                <a:effectLst/>
              </a:rPr>
              <a:t>More grinding with the round surface at the Shearing and Tumbling Layer </a:t>
            </a:r>
          </a:p>
          <a:p>
            <a:pPr marL="0" indent="0" algn="l">
              <a:buNone/>
            </a:pPr>
            <a:r>
              <a:rPr lang="en-US" sz="1600" b="1" dirty="0">
                <a:solidFill>
                  <a:srgbClr val="222222"/>
                </a:solidFill>
              </a:rPr>
              <a:t>Higher efficiency </a:t>
            </a:r>
            <a:r>
              <a:rPr lang="en-US" sz="1600" b="1" i="0" dirty="0">
                <a:solidFill>
                  <a:srgbClr val="222222"/>
                </a:solidFill>
                <a:effectLst/>
              </a:rPr>
              <a:t>with lower energy consumption</a:t>
            </a:r>
          </a:p>
          <a:p>
            <a:pPr algn="l"/>
            <a:r>
              <a:rPr lang="en-US" sz="1600" b="1" i="0" dirty="0">
                <a:solidFill>
                  <a:srgbClr val="222222"/>
                </a:solidFill>
                <a:effectLst/>
              </a:rPr>
              <a:t> </a:t>
            </a:r>
            <a:r>
              <a:rPr lang="en-US" sz="1600" b="1" dirty="0">
                <a:solidFill>
                  <a:srgbClr val="222222"/>
                </a:solidFill>
              </a:rPr>
              <a:t>Traditional</a:t>
            </a:r>
            <a:r>
              <a:rPr lang="en-US" sz="1600" b="1" i="0" dirty="0">
                <a:solidFill>
                  <a:srgbClr val="222222"/>
                </a:solidFill>
                <a:effectLst/>
              </a:rPr>
              <a:t> </a:t>
            </a:r>
            <a:r>
              <a:rPr lang="en-US" sz="1600" b="1" dirty="0">
                <a:solidFill>
                  <a:srgbClr val="222222"/>
                </a:solidFill>
              </a:rPr>
              <a:t>mill shell temperature at 195 F, 11 Degrees higher </a:t>
            </a:r>
          </a:p>
          <a:p>
            <a:pPr marL="0" indent="0" algn="l">
              <a:buNone/>
            </a:pPr>
            <a:r>
              <a:rPr lang="en-US" sz="1600" b="1" i="0" dirty="0">
                <a:solidFill>
                  <a:srgbClr val="222222"/>
                </a:solidFill>
                <a:effectLst/>
              </a:rPr>
              <a:t>With the first compartment shell, liners, and ball charge having an</a:t>
            </a:r>
          </a:p>
          <a:p>
            <a:pPr marL="0" indent="0" algn="l">
              <a:buNone/>
            </a:pPr>
            <a:r>
              <a:rPr lang="en-US" sz="1600" b="1" i="0" dirty="0">
                <a:solidFill>
                  <a:srgbClr val="222222"/>
                </a:solidFill>
                <a:effectLst/>
              </a:rPr>
              <a:t>approximate weight of 153 tons and an average clinker feed rate of 95 TPH, this temperature difference is calculated to be over 400 MBTU’s. Saving $125,000 in utility fees.</a:t>
            </a:r>
          </a:p>
          <a:p>
            <a:pPr marL="0" indent="0" algn="l">
              <a:buNone/>
            </a:pPr>
            <a:endParaRPr lang="en-US" sz="1600" b="1" i="0" dirty="0">
              <a:solidFill>
                <a:srgbClr val="222222"/>
              </a:solidFill>
              <a:effectLst/>
            </a:endParaRPr>
          </a:p>
          <a:p>
            <a:pPr marL="0" indent="0" algn="l">
              <a:buNone/>
            </a:pPr>
            <a:r>
              <a:rPr lang="en-US" sz="1600" b="1" i="0" dirty="0">
                <a:solidFill>
                  <a:srgbClr val="222222"/>
                </a:solidFill>
                <a:effectLst/>
              </a:rPr>
              <a:t>Deforming ball at a time will strike the liner above the toe and damage the shelve.</a:t>
            </a:r>
          </a:p>
          <a:p>
            <a:pPr marL="0" indent="0" algn="l">
              <a:buNone/>
            </a:pPr>
            <a:r>
              <a:rPr lang="en-US" sz="1600" b="1" i="0" dirty="0">
                <a:solidFill>
                  <a:srgbClr val="222222"/>
                </a:solidFill>
                <a:effectLst/>
              </a:rPr>
              <a:t>A deformed ball has a higher percentage of rolling off the shelf without crushing the material.</a:t>
            </a:r>
          </a:p>
          <a:p>
            <a:pPr marL="0" indent="0" algn="l">
              <a:buNone/>
            </a:pPr>
            <a:r>
              <a:rPr lang="en-US" sz="1600" b="1" i="0" dirty="0">
                <a:solidFill>
                  <a:srgbClr val="222222"/>
                </a:solidFill>
                <a:effectLst/>
              </a:rPr>
              <a:t>Deformed balls at a time will slide on the liner and hit the shelve </a:t>
            </a:r>
            <a:r>
              <a:rPr lang="en-US" sz="1600" b="1" dirty="0">
                <a:solidFill>
                  <a:srgbClr val="222222"/>
                </a:solidFill>
              </a:rPr>
              <a:t>lifters</a:t>
            </a:r>
            <a:r>
              <a:rPr lang="en-US" sz="1600" b="1" i="0" dirty="0">
                <a:solidFill>
                  <a:srgbClr val="222222"/>
                </a:solidFill>
                <a:effectLst/>
              </a:rPr>
              <a:t>.</a:t>
            </a:r>
            <a:br>
              <a:rPr lang="en-US" sz="1600" b="1" i="0" dirty="0">
                <a:solidFill>
                  <a:srgbClr val="222222"/>
                </a:solidFill>
                <a:effectLst/>
              </a:rPr>
            </a:br>
            <a:r>
              <a:rPr lang="en-US" sz="1600" b="1" i="0" dirty="0">
                <a:solidFill>
                  <a:srgbClr val="222222"/>
                </a:solidFill>
                <a:effectLst/>
              </a:rPr>
              <a:t>The presence of damage shelve lifters in the ball mill can have a significant impact on the lifespan of the liner. This is a critical factor to consider, as it directly affects the operational efficiency and maintenance costs of the mill.</a:t>
            </a:r>
          </a:p>
          <a:p>
            <a:endParaRPr lang="en-US" dirty="0"/>
          </a:p>
        </p:txBody>
      </p:sp>
    </p:spTree>
    <p:extLst>
      <p:ext uri="{BB962C8B-B14F-4D97-AF65-F5344CB8AC3E}">
        <p14:creationId xmlns:p14="http://schemas.microsoft.com/office/powerpoint/2010/main" val="3431035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B4DD1-2EFE-BBED-0D3A-7CFA136DEB01}"/>
              </a:ext>
            </a:extLst>
          </p:cNvPr>
          <p:cNvSpPr>
            <a:spLocks noGrp="1"/>
          </p:cNvSpPr>
          <p:nvPr>
            <p:ph type="title"/>
          </p:nvPr>
        </p:nvSpPr>
        <p:spPr>
          <a:xfrm>
            <a:off x="457200" y="274638"/>
            <a:ext cx="8229600" cy="994122"/>
          </a:xfrm>
        </p:spPr>
        <p:txBody>
          <a:bodyPr/>
          <a:lstStyle/>
          <a:p>
            <a:r>
              <a:rPr lang="en-US" sz="2400" b="1" dirty="0"/>
              <a:t>VIRINA MILL @ 11 DEEGRE COOLER RESULTING                 $125,000 ANNUAL UTILITY SAVING </a:t>
            </a:r>
          </a:p>
        </p:txBody>
      </p:sp>
      <p:pic>
        <p:nvPicPr>
          <p:cNvPr id="5" name="Content Placeholder 4" descr="A thermal image of a machine&#10;&#10;Description automatically generated">
            <a:extLst>
              <a:ext uri="{FF2B5EF4-FFF2-40B4-BE49-F238E27FC236}">
                <a16:creationId xmlns:a16="http://schemas.microsoft.com/office/drawing/2014/main" id="{BC57E9D8-DF00-95CE-69A4-3D05632161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4110" y="1484785"/>
            <a:ext cx="6616242" cy="5219824"/>
          </a:xfrm>
        </p:spPr>
      </p:pic>
    </p:spTree>
    <p:extLst>
      <p:ext uri="{BB962C8B-B14F-4D97-AF65-F5344CB8AC3E}">
        <p14:creationId xmlns:p14="http://schemas.microsoft.com/office/powerpoint/2010/main" val="3526212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8379048-6D5A-8926-DD1E-EB2A91B3FCBA}"/>
              </a:ext>
            </a:extLst>
          </p:cNvPr>
          <p:cNvSpPr>
            <a:spLocks noGrp="1"/>
          </p:cNvSpPr>
          <p:nvPr>
            <p:ph type="title"/>
          </p:nvPr>
        </p:nvSpPr>
        <p:spPr>
          <a:xfrm>
            <a:off x="457201" y="273051"/>
            <a:ext cx="8363272" cy="563661"/>
          </a:xfrm>
        </p:spPr>
        <p:txBody>
          <a:bodyPr/>
          <a:lstStyle/>
          <a:p>
            <a:pPr algn="ctr"/>
            <a:r>
              <a:rPr lang="en-US" altLang="en-US" dirty="0"/>
              <a:t>VIRINA BALLS WILL NOT DEFORM  </a:t>
            </a:r>
            <a:br>
              <a:rPr lang="en-US" altLang="en-US" dirty="0"/>
            </a:br>
            <a:r>
              <a:rPr lang="en-US" altLang="en-US" dirty="0"/>
              <a:t>PROJECTED TO EXTEND THE LINER LIFE BY 4X</a:t>
            </a:r>
          </a:p>
        </p:txBody>
      </p:sp>
      <p:pic>
        <p:nvPicPr>
          <p:cNvPr id="12291" name="Content Placeholder 5">
            <a:extLst>
              <a:ext uri="{FF2B5EF4-FFF2-40B4-BE49-F238E27FC236}">
                <a16:creationId xmlns:a16="http://schemas.microsoft.com/office/drawing/2014/main" id="{BC86A54F-FB30-6B87-513E-975AEA4EC6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64038" y="2079625"/>
            <a:ext cx="4598987" cy="3365500"/>
          </a:xfrm>
        </p:spPr>
      </p:pic>
      <p:sp>
        <p:nvSpPr>
          <p:cNvPr id="12292" name="Text Placeholder 3">
            <a:extLst>
              <a:ext uri="{FF2B5EF4-FFF2-40B4-BE49-F238E27FC236}">
                <a16:creationId xmlns:a16="http://schemas.microsoft.com/office/drawing/2014/main" id="{8569F44A-5A0E-DF16-C05E-0D21CBF13201}"/>
              </a:ext>
            </a:extLst>
          </p:cNvPr>
          <p:cNvSpPr>
            <a:spLocks noGrp="1"/>
          </p:cNvSpPr>
          <p:nvPr>
            <p:ph type="body" sz="half" idx="2"/>
          </p:nvPr>
        </p:nvSpPr>
        <p:spPr>
          <a:xfrm>
            <a:off x="180975" y="1052735"/>
            <a:ext cx="4319017" cy="5805265"/>
          </a:xfrm>
        </p:spPr>
        <p:txBody>
          <a:bodyPr/>
          <a:lstStyle/>
          <a:p>
            <a:r>
              <a:rPr lang="en-US" altLang="en-US" b="1" dirty="0"/>
              <a:t>SPHERICAL BALLS FOLLOW A PREDICTABLE PARABOLIC TRAJECTORY INTO THE CATARACTS AND IMPACT ZONE FOR MAXIMUM CRUSHING AND GRINDING EFFICIENCY</a:t>
            </a:r>
            <a:br>
              <a:rPr lang="en-US" altLang="en-US" b="1" dirty="0"/>
            </a:br>
            <a:br>
              <a:rPr lang="en-US" altLang="en-US" b="1" dirty="0"/>
            </a:br>
            <a:r>
              <a:rPr lang="en-US" altLang="en-US" b="1" dirty="0"/>
              <a:t>ROUND BALLS WILL ROLL OVER EACH OTHER, GRINDING THE MATERIALS IN THE SHEARING AND TUMBLING ZONE</a:t>
            </a:r>
          </a:p>
          <a:p>
            <a:endParaRPr lang="en-US" altLang="en-US" b="1" dirty="0"/>
          </a:p>
          <a:p>
            <a:r>
              <a:rPr lang="en-US" altLang="en-US" b="1" dirty="0"/>
              <a:t>ROUND BALLS WILL SAVE $125,000 IN ENERGY</a:t>
            </a:r>
          </a:p>
          <a:p>
            <a:r>
              <a:rPr lang="en-US" altLang="en-US" b="1" dirty="0"/>
              <a:t>    </a:t>
            </a:r>
            <a:br>
              <a:rPr lang="en-US" altLang="en-US" b="1" dirty="0"/>
            </a:br>
            <a:r>
              <a:rPr lang="en-US" altLang="en-US" b="1" dirty="0"/>
              <a:t>DEFORMED BALLS WILL HAVE AN UNPREDICTABLE  TRAJECTORY AND WILL DAMAGE THE SHELF OF THE LIFTER </a:t>
            </a:r>
          </a:p>
          <a:p>
            <a:endParaRPr lang="en-US" altLang="en-US" b="1" dirty="0"/>
          </a:p>
          <a:p>
            <a:r>
              <a:rPr lang="en-US" altLang="en-US" b="1" dirty="0"/>
              <a:t>A DEFORMED BALL WILL SLIDE ON THE LINER SURFACE AND CAUSE WEAR AND BALL RUNS. </a:t>
            </a:r>
            <a:br>
              <a:rPr lang="en-US" altLang="en-US" b="1" dirty="0"/>
            </a:br>
            <a:endParaRPr lang="en-US" altLang="en-US" b="1" dirty="0"/>
          </a:p>
          <a:p>
            <a:r>
              <a:rPr lang="en-US" altLang="en-US" b="1" dirty="0"/>
              <a:t>THE USEFUL LIFE OF THE SHELL LINER IS DETERMINED BY MAINTAINING THE LINER SURFACE PROFILE AND LIFTER SHELF. MOST SHELL LINERS ARE REPLACED DUE TO THIS PROFILE WEAR AND NOT THE THICKNESS. MOST MILLS USE ONLY A FRACTION OF THE LINER WEIGHT BEFORE REPLACEMENT</a:t>
            </a:r>
          </a:p>
          <a:p>
            <a:endParaRPr lang="en-US" altLang="en-US" b="1" dirty="0"/>
          </a:p>
          <a:p>
            <a:r>
              <a:rPr lang="en-US" altLang="en-US" b="1" dirty="0"/>
              <a:t>ROUND BALLS WILL EXTENT THE LINER LIFE BY 400%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4DC1B37-2ABE-3933-6891-40F98F547F5D}"/>
              </a:ext>
            </a:extLst>
          </p:cNvPr>
          <p:cNvSpPr>
            <a:spLocks noGrp="1"/>
          </p:cNvSpPr>
          <p:nvPr>
            <p:ph type="title"/>
          </p:nvPr>
        </p:nvSpPr>
        <p:spPr>
          <a:xfrm>
            <a:off x="457200" y="22224"/>
            <a:ext cx="8229600" cy="765175"/>
          </a:xfrm>
        </p:spPr>
        <p:txBody>
          <a:bodyPr/>
          <a:lstStyle/>
          <a:p>
            <a:r>
              <a:rPr lang="en-US" altLang="en-US" sz="2000" b="1" dirty="0"/>
              <a:t>HIGH COST REPLACING DEFORMED BALLS ANNUALLY </a:t>
            </a:r>
          </a:p>
        </p:txBody>
      </p:sp>
      <p:sp>
        <p:nvSpPr>
          <p:cNvPr id="7171" name="Text Placeholder 2">
            <a:extLst>
              <a:ext uri="{FF2B5EF4-FFF2-40B4-BE49-F238E27FC236}">
                <a16:creationId xmlns:a16="http://schemas.microsoft.com/office/drawing/2014/main" id="{CABF5914-DDCD-22E6-8246-E55FAF774895}"/>
              </a:ext>
            </a:extLst>
          </p:cNvPr>
          <p:cNvSpPr>
            <a:spLocks noGrp="1"/>
          </p:cNvSpPr>
          <p:nvPr>
            <p:ph type="body" idx="1"/>
          </p:nvPr>
        </p:nvSpPr>
        <p:spPr>
          <a:xfrm>
            <a:off x="636563" y="600411"/>
            <a:ext cx="3255962" cy="1307344"/>
          </a:xfrm>
        </p:spPr>
        <p:txBody>
          <a:bodyPr/>
          <a:lstStyle/>
          <a:p>
            <a:pPr>
              <a:defRPr/>
            </a:pPr>
            <a:endParaRPr lang="en-US" sz="1600" dirty="0">
              <a:solidFill>
                <a:srgbClr val="000000"/>
              </a:solidFill>
              <a:latin typeface="+mj-lt"/>
            </a:endParaRPr>
          </a:p>
          <a:p>
            <a:pPr>
              <a:defRPr/>
            </a:pPr>
            <a:r>
              <a:rPr lang="en-US" sz="1600" dirty="0">
                <a:solidFill>
                  <a:srgbClr val="000000"/>
                </a:solidFill>
                <a:latin typeface="+mj-lt"/>
              </a:rPr>
              <a:t>After 2 years of grinding, a significant % of the Traditional balls are deformed. Due to the high cost, most plants will continue to grind with these deformed balls.</a:t>
            </a:r>
            <a:endParaRPr lang="en-US" sz="1600" dirty="0">
              <a:latin typeface="+mj-lt"/>
            </a:endParaRPr>
          </a:p>
        </p:txBody>
      </p:sp>
      <p:pic>
        <p:nvPicPr>
          <p:cNvPr id="8196" name="Content Placeholder 7">
            <a:extLst>
              <a:ext uri="{FF2B5EF4-FFF2-40B4-BE49-F238E27FC236}">
                <a16:creationId xmlns:a16="http://schemas.microsoft.com/office/drawing/2014/main" id="{1BA3CE09-7332-8BFB-8399-FF0CFF29519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199" y="1916832"/>
            <a:ext cx="3404343" cy="4536357"/>
          </a:xfrm>
        </p:spPr>
      </p:pic>
      <p:sp>
        <p:nvSpPr>
          <p:cNvPr id="7173" name="Text Placeholder 4">
            <a:extLst>
              <a:ext uri="{FF2B5EF4-FFF2-40B4-BE49-F238E27FC236}">
                <a16:creationId xmlns:a16="http://schemas.microsoft.com/office/drawing/2014/main" id="{894CD28C-CA80-5041-1D63-8B154DC6A084}"/>
              </a:ext>
            </a:extLst>
          </p:cNvPr>
          <p:cNvSpPr>
            <a:spLocks noGrp="1"/>
          </p:cNvSpPr>
          <p:nvPr>
            <p:ph type="body" sz="quarter" idx="3"/>
          </p:nvPr>
        </p:nvSpPr>
        <p:spPr>
          <a:xfrm>
            <a:off x="3995935" y="609488"/>
            <a:ext cx="4392489" cy="3395576"/>
          </a:xfrm>
        </p:spPr>
        <p:txBody>
          <a:bodyPr/>
          <a:lstStyle/>
          <a:p>
            <a:pPr>
              <a:defRPr/>
            </a:pPr>
            <a:endParaRPr lang="en-US" sz="1600" dirty="0">
              <a:solidFill>
                <a:srgbClr val="000000"/>
              </a:solidFill>
              <a:latin typeface="+mj-lt"/>
            </a:endParaRPr>
          </a:p>
          <a:p>
            <a:pPr>
              <a:defRPr/>
            </a:pPr>
            <a:endParaRPr lang="en-US" sz="1600" dirty="0">
              <a:latin typeface="+mj-lt"/>
            </a:endParaRPr>
          </a:p>
          <a:p>
            <a:pPr>
              <a:defRPr/>
            </a:pPr>
            <a:endParaRPr lang="en-US" sz="1600" dirty="0">
              <a:latin typeface="+mj-lt"/>
            </a:endParaRPr>
          </a:p>
          <a:p>
            <a:pPr>
              <a:defRPr/>
            </a:pPr>
            <a:endParaRPr lang="en-US" altLang="en-US" sz="2000" dirty="0"/>
          </a:p>
        </p:txBody>
      </p:sp>
      <p:pic>
        <p:nvPicPr>
          <p:cNvPr id="5" name="Content Placeholder 4" descr="A close-up of a ball&#10;&#10;Description automatically generated">
            <a:extLst>
              <a:ext uri="{FF2B5EF4-FFF2-40B4-BE49-F238E27FC236}">
                <a16:creationId xmlns:a16="http://schemas.microsoft.com/office/drawing/2014/main" id="{AB68A544-1A3C-1914-D00D-1F3CFB160AE5}"/>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3999315" y="2662514"/>
            <a:ext cx="5144685" cy="3783340"/>
          </a:xfrm>
        </p:spPr>
      </p:pic>
      <p:sp>
        <p:nvSpPr>
          <p:cNvPr id="7" name="TextBox 6">
            <a:extLst>
              <a:ext uri="{FF2B5EF4-FFF2-40B4-BE49-F238E27FC236}">
                <a16:creationId xmlns:a16="http://schemas.microsoft.com/office/drawing/2014/main" id="{175C0F77-8840-A86B-6D47-34DFB4FA9B50}"/>
              </a:ext>
            </a:extLst>
          </p:cNvPr>
          <p:cNvSpPr txBox="1"/>
          <p:nvPr/>
        </p:nvSpPr>
        <p:spPr>
          <a:xfrm>
            <a:off x="4202756" y="600411"/>
            <a:ext cx="4572000" cy="2062103"/>
          </a:xfrm>
          <a:prstGeom prst="rect">
            <a:avLst/>
          </a:prstGeom>
          <a:noFill/>
        </p:spPr>
        <p:txBody>
          <a:bodyPr wrap="square">
            <a:spAutoFit/>
          </a:bodyPr>
          <a:lstStyle/>
          <a:p>
            <a:r>
              <a:rPr lang="en-US" sz="1600" b="1" dirty="0">
                <a:latin typeface="+mn-lt"/>
              </a:rPr>
              <a:t>The average plant wear rate at 8% discards 40 tons of traditional balls annually, costing $80,000. Each ton of balls generates 1.83 tons of CO2, resulting in 86 tons of CO2 emissions per year from Traditional balls.</a:t>
            </a:r>
          </a:p>
          <a:p>
            <a:endParaRPr lang="en-US" sz="1600" b="1" dirty="0">
              <a:latin typeface="+mn-lt"/>
            </a:endParaRPr>
          </a:p>
          <a:p>
            <a:r>
              <a:rPr lang="en-US" sz="1600" b="1" dirty="0">
                <a:latin typeface="+mn-lt"/>
              </a:rPr>
              <a:t>Below is an image of a Traditional 4-month lopsided ball with soft-core, under 60 HRC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a:extLst>
              <a:ext uri="{FF2B5EF4-FFF2-40B4-BE49-F238E27FC236}">
                <a16:creationId xmlns:a16="http://schemas.microsoft.com/office/drawing/2014/main" id="{FCB5BF02-FC48-AF5F-3159-C0A883B32727}"/>
              </a:ext>
            </a:extLst>
          </p:cNvPr>
          <p:cNvSpPr>
            <a:spLocks noGrp="1"/>
          </p:cNvSpPr>
          <p:nvPr>
            <p:ph type="title"/>
          </p:nvPr>
        </p:nvSpPr>
        <p:spPr>
          <a:xfrm>
            <a:off x="611560" y="260647"/>
            <a:ext cx="8064896" cy="720079"/>
          </a:xfrm>
        </p:spPr>
        <p:txBody>
          <a:bodyPr/>
          <a:lstStyle/>
          <a:p>
            <a:pPr marL="0" indent="0"/>
            <a:r>
              <a:rPr lang="en-US" sz="2000" b="1" dirty="0"/>
              <a:t>Head-to-head comparison of a Virina ball charge at</a:t>
            </a:r>
            <a:br>
              <a:rPr lang="en-US" sz="2000" b="1" dirty="0"/>
            </a:br>
            <a:r>
              <a:rPr lang="en-US" sz="2000" b="1" dirty="0"/>
              <a:t>Large International St Louis Missouri Cement Plant</a:t>
            </a:r>
            <a:br>
              <a:rPr lang="en-US" sz="2000" dirty="0"/>
            </a:br>
            <a:endParaRPr lang="en-US" altLang="en-US" sz="2000" b="1" dirty="0">
              <a:cs typeface="Calibri" panose="020F0502020204030204" pitchFamily="34" charset="0"/>
            </a:endParaRPr>
          </a:p>
        </p:txBody>
      </p:sp>
      <p:sp>
        <p:nvSpPr>
          <p:cNvPr id="7171" name="Text Placeholder 7">
            <a:extLst>
              <a:ext uri="{FF2B5EF4-FFF2-40B4-BE49-F238E27FC236}">
                <a16:creationId xmlns:a16="http://schemas.microsoft.com/office/drawing/2014/main" id="{134A4049-F67C-B825-3EDA-AE10C89F8792}"/>
              </a:ext>
            </a:extLst>
          </p:cNvPr>
          <p:cNvSpPr>
            <a:spLocks noGrp="1"/>
          </p:cNvSpPr>
          <p:nvPr>
            <p:ph type="body" sz="quarter" idx="3"/>
          </p:nvPr>
        </p:nvSpPr>
        <p:spPr>
          <a:xfrm>
            <a:off x="4702897" y="652462"/>
            <a:ext cx="3973559" cy="3064569"/>
          </a:xfrm>
        </p:spPr>
        <p:txBody>
          <a:bodyPr/>
          <a:lstStyle/>
          <a:p>
            <a:endParaRPr lang="en-US" altLang="en-US" sz="1600" dirty="0"/>
          </a:p>
          <a:p>
            <a:endParaRPr lang="en-US" altLang="en-US" sz="1600" dirty="0"/>
          </a:p>
          <a:p>
            <a:endParaRPr lang="en-US" altLang="en-US" sz="1600" dirty="0"/>
          </a:p>
          <a:p>
            <a:r>
              <a:rPr lang="en-US" altLang="en-US" sz="1600" dirty="0"/>
              <a:t> </a:t>
            </a:r>
          </a:p>
          <a:p>
            <a:r>
              <a:rPr lang="en-US" altLang="en-US" sz="1600" dirty="0"/>
              <a:t>                                                                                                                        After 5 years, no noticeable deformation </a:t>
            </a:r>
          </a:p>
          <a:p>
            <a:r>
              <a:rPr lang="en-US" altLang="en-US" sz="1600" dirty="0"/>
              <a:t>Surface and core remain at 63 HRC</a:t>
            </a:r>
          </a:p>
          <a:p>
            <a:r>
              <a:rPr lang="en-US" altLang="en-US" sz="1600" dirty="0"/>
              <a:t>No sorting is necessary</a:t>
            </a:r>
          </a:p>
          <a:p>
            <a:r>
              <a:rPr lang="en-US" altLang="en-US" sz="1600" dirty="0"/>
              <a:t>Annual wear is 1.80 %</a:t>
            </a:r>
          </a:p>
          <a:p>
            <a:r>
              <a:rPr lang="en-US" altLang="en-US" sz="1600" dirty="0"/>
              <a:t>90mm down to 82mm</a:t>
            </a:r>
          </a:p>
          <a:p>
            <a:r>
              <a:rPr lang="en-US" altLang="en-US" sz="1600" dirty="0"/>
              <a:t>80mm down to 72mm</a:t>
            </a:r>
          </a:p>
          <a:p>
            <a:r>
              <a:rPr lang="en-US" altLang="en-US" sz="1600" dirty="0"/>
              <a:t>70mm down to 62mm</a:t>
            </a:r>
          </a:p>
          <a:p>
            <a:endParaRPr lang="en-US" altLang="en-US" sz="1600" dirty="0"/>
          </a:p>
          <a:p>
            <a:endParaRPr lang="en-US" altLang="en-US" sz="1600" dirty="0"/>
          </a:p>
          <a:p>
            <a:endParaRPr lang="en-US" altLang="en-US" sz="1600" dirty="0"/>
          </a:p>
        </p:txBody>
      </p:sp>
      <p:pic>
        <p:nvPicPr>
          <p:cNvPr id="7172" name="Content Placeholder 16">
            <a:extLst>
              <a:ext uri="{FF2B5EF4-FFF2-40B4-BE49-F238E27FC236}">
                <a16:creationId xmlns:a16="http://schemas.microsoft.com/office/drawing/2014/main" id="{38B7CAD3-B2BD-8B54-62DE-0274A5AB12C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3527" y="2891234"/>
            <a:ext cx="4297685" cy="3314303"/>
          </a:xfrm>
        </p:spPr>
      </p:pic>
      <p:pic>
        <p:nvPicPr>
          <p:cNvPr id="7173" name="Content Placeholder 26">
            <a:extLst>
              <a:ext uri="{FF2B5EF4-FFF2-40B4-BE49-F238E27FC236}">
                <a16:creationId xmlns:a16="http://schemas.microsoft.com/office/drawing/2014/main" id="{B955429A-CD19-6571-A36B-ABE46D8BE94E}"/>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752110" y="2891234"/>
            <a:ext cx="4283856" cy="3314304"/>
          </a:xfrm>
        </p:spPr>
      </p:pic>
      <p:sp>
        <p:nvSpPr>
          <p:cNvPr id="7174" name="Text Placeholder 1">
            <a:extLst>
              <a:ext uri="{FF2B5EF4-FFF2-40B4-BE49-F238E27FC236}">
                <a16:creationId xmlns:a16="http://schemas.microsoft.com/office/drawing/2014/main" id="{BE5D2A9F-2070-F354-D533-C751FB4F1907}"/>
              </a:ext>
            </a:extLst>
          </p:cNvPr>
          <p:cNvSpPr>
            <a:spLocks noGrp="1"/>
          </p:cNvSpPr>
          <p:nvPr>
            <p:ph type="body" idx="1"/>
          </p:nvPr>
        </p:nvSpPr>
        <p:spPr>
          <a:xfrm>
            <a:off x="329773" y="980727"/>
            <a:ext cx="4297685" cy="2448273"/>
          </a:xfrm>
        </p:spPr>
        <p:txBody>
          <a:bodyPr/>
          <a:lstStyle/>
          <a:p>
            <a:r>
              <a:rPr lang="en-US" altLang="en-US" sz="1200" dirty="0"/>
              <a:t> </a:t>
            </a:r>
          </a:p>
          <a:p>
            <a:pPr marL="0" indent="0" algn="ctr">
              <a:buNone/>
            </a:pPr>
            <a:endParaRPr lang="en-US" sz="1200" dirty="0"/>
          </a:p>
          <a:p>
            <a:r>
              <a:rPr lang="en-US" sz="1400" dirty="0"/>
              <a:t>The plant has two identical, 4500 hp with 2 compartments and 100 TPH ball mill circuits grinding.</a:t>
            </a:r>
          </a:p>
          <a:p>
            <a:r>
              <a:rPr lang="en-US" sz="1400" dirty="0"/>
              <a:t>Both mills have recent shell and division head wear liner replacements and in similar operating condition.</a:t>
            </a:r>
          </a:p>
          <a:p>
            <a:r>
              <a:rPr lang="en-US" sz="1400" dirty="0"/>
              <a:t>Both mills have identical 88-ton ball charges and ball size distribution in the 1</a:t>
            </a:r>
            <a:r>
              <a:rPr lang="en-US" sz="1400" baseline="30000" dirty="0"/>
              <a:t>st</a:t>
            </a:r>
            <a:r>
              <a:rPr lang="en-US" sz="1400" dirty="0"/>
              <a:t> chamber.</a:t>
            </a:r>
          </a:p>
          <a:p>
            <a:r>
              <a:rPr lang="en-US" sz="1400" dirty="0"/>
              <a:t>Both mills received a fresh ball charge, one with Virina balls and the other with Traditional balls </a:t>
            </a:r>
          </a:p>
          <a:p>
            <a:endParaRPr lang="en-US" altLang="en-US" sz="1800" dirty="0"/>
          </a:p>
          <a:p>
            <a:r>
              <a:rPr lang="en-US" altLang="en-US" sz="1800" dirty="0"/>
              <a:t>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A9E1C8-3C2B-86EF-A877-71188349FFCE}"/>
              </a:ext>
            </a:extLst>
          </p:cNvPr>
          <p:cNvSpPr>
            <a:spLocks noGrp="1"/>
          </p:cNvSpPr>
          <p:nvPr>
            <p:ph type="title"/>
          </p:nvPr>
        </p:nvSpPr>
        <p:spPr>
          <a:xfrm>
            <a:off x="457200" y="273049"/>
            <a:ext cx="2890664" cy="2003823"/>
          </a:xfrm>
        </p:spPr>
        <p:txBody>
          <a:bodyPr/>
          <a:lstStyle/>
          <a:p>
            <a:br>
              <a:rPr lang="en-US" sz="1400" b="1" i="0" dirty="0">
                <a:solidFill>
                  <a:srgbClr val="848484"/>
                </a:solidFill>
                <a:effectLst/>
                <a:highlight>
                  <a:srgbClr val="FFFFFF"/>
                </a:highlight>
                <a:latin typeface="Arial" panose="020B0604020202020204" pitchFamily="34" charset="0"/>
              </a:rPr>
            </a:br>
            <a:br>
              <a:rPr lang="en-US" sz="1400" b="1" i="0" dirty="0">
                <a:solidFill>
                  <a:srgbClr val="848484"/>
                </a:solidFill>
                <a:effectLst/>
                <a:highlight>
                  <a:srgbClr val="FFFFFF"/>
                </a:highlight>
                <a:latin typeface="Arial" panose="020B0604020202020204" pitchFamily="34" charset="0"/>
              </a:rPr>
            </a:br>
            <a:br>
              <a:rPr lang="en-US" sz="1400" b="0" i="0" dirty="0">
                <a:solidFill>
                  <a:srgbClr val="222222"/>
                </a:solidFill>
                <a:effectLst/>
                <a:highlight>
                  <a:srgbClr val="FFFFFF"/>
                </a:highlight>
                <a:latin typeface="Arial" panose="020B0604020202020204" pitchFamily="34" charset="0"/>
              </a:rPr>
            </a:br>
            <a:r>
              <a:rPr lang="en-US" sz="1600" b="1" i="0" dirty="0">
                <a:effectLst/>
                <a:highlight>
                  <a:srgbClr val="FFFFFF"/>
                </a:highlight>
                <a:latin typeface="+mn-lt"/>
              </a:rPr>
              <a:t>Mike </a:t>
            </a:r>
            <a:r>
              <a:rPr lang="en-US" sz="1600" b="1" i="0" dirty="0" err="1">
                <a:effectLst/>
                <a:highlight>
                  <a:srgbClr val="FFFFFF"/>
                </a:highlight>
                <a:latin typeface="+mn-lt"/>
              </a:rPr>
              <a:t>Fec</a:t>
            </a:r>
            <a:br>
              <a:rPr lang="en-US" sz="1400" b="0" i="0" dirty="0">
                <a:solidFill>
                  <a:srgbClr val="222222"/>
                </a:solidFill>
                <a:effectLst/>
                <a:highlight>
                  <a:srgbClr val="FFFFFF"/>
                </a:highlight>
                <a:latin typeface="+mn-lt"/>
              </a:rPr>
            </a:br>
            <a:r>
              <a:rPr lang="en-US" sz="1600" i="0" dirty="0">
                <a:solidFill>
                  <a:srgbClr val="000000"/>
                </a:solidFill>
                <a:effectLst/>
                <a:highlight>
                  <a:srgbClr val="FFFFFF"/>
                </a:highlight>
                <a:latin typeface="+mn-lt"/>
              </a:rPr>
              <a:t>Industrial Services</a:t>
            </a:r>
            <a:br>
              <a:rPr lang="en-US" sz="1600" i="0" dirty="0">
                <a:solidFill>
                  <a:srgbClr val="222222"/>
                </a:solidFill>
                <a:effectLst/>
                <a:highlight>
                  <a:srgbClr val="FFFFFF"/>
                </a:highlight>
                <a:latin typeface="+mn-lt"/>
              </a:rPr>
            </a:br>
            <a:r>
              <a:rPr lang="en-US" sz="1600" i="0" dirty="0">
                <a:solidFill>
                  <a:srgbClr val="000000"/>
                </a:solidFill>
                <a:effectLst/>
                <a:highlight>
                  <a:srgbClr val="FFFFFF"/>
                </a:highlight>
                <a:latin typeface="+mn-lt"/>
              </a:rPr>
              <a:t>Technical Manager</a:t>
            </a:r>
            <a:br>
              <a:rPr lang="en-US" sz="1600" i="0" dirty="0">
                <a:solidFill>
                  <a:srgbClr val="222222"/>
                </a:solidFill>
                <a:effectLst/>
                <a:highlight>
                  <a:srgbClr val="FFFFFF"/>
                </a:highlight>
                <a:latin typeface="+mn-lt"/>
              </a:rPr>
            </a:br>
            <a:r>
              <a:rPr lang="en-US" sz="1600" i="0" dirty="0">
                <a:solidFill>
                  <a:srgbClr val="000000"/>
                </a:solidFill>
                <a:effectLst/>
                <a:highlight>
                  <a:srgbClr val="FFFFFF"/>
                </a:highlight>
                <a:latin typeface="+mn-lt"/>
              </a:rPr>
              <a:t>Sr. Metallurgical Engineer</a:t>
            </a:r>
            <a:br>
              <a:rPr lang="en-US" sz="1600" i="0" dirty="0">
                <a:solidFill>
                  <a:srgbClr val="222222"/>
                </a:solidFill>
                <a:effectLst/>
                <a:highlight>
                  <a:srgbClr val="FFFFFF"/>
                </a:highlight>
                <a:latin typeface="+mn-lt"/>
              </a:rPr>
            </a:br>
            <a:r>
              <a:rPr lang="en-US" sz="1600" i="0" dirty="0">
                <a:solidFill>
                  <a:srgbClr val="000000"/>
                </a:solidFill>
                <a:effectLst/>
                <a:highlight>
                  <a:srgbClr val="FFFFFF"/>
                </a:highlight>
                <a:latin typeface="+mn-lt"/>
              </a:rPr>
              <a:t> </a:t>
            </a:r>
            <a:br>
              <a:rPr lang="en-US" sz="1600" i="0" dirty="0">
                <a:solidFill>
                  <a:srgbClr val="222222"/>
                </a:solidFill>
                <a:effectLst/>
                <a:highlight>
                  <a:srgbClr val="FFFFFF"/>
                </a:highlight>
                <a:latin typeface="+mn-lt"/>
              </a:rPr>
            </a:br>
            <a:r>
              <a:rPr lang="en-US" sz="1600" i="0" dirty="0">
                <a:solidFill>
                  <a:srgbClr val="000000"/>
                </a:solidFill>
                <a:effectLst/>
                <a:highlight>
                  <a:srgbClr val="FFFFFF"/>
                </a:highlight>
                <a:latin typeface="+mn-lt"/>
              </a:rPr>
              <a:t>SGS </a:t>
            </a:r>
            <a:r>
              <a:rPr lang="en-US" sz="1600" i="0" dirty="0" err="1">
                <a:solidFill>
                  <a:srgbClr val="000000"/>
                </a:solidFill>
                <a:effectLst/>
                <a:highlight>
                  <a:srgbClr val="FFFFFF"/>
                </a:highlight>
                <a:latin typeface="+mn-lt"/>
              </a:rPr>
              <a:t>MSi</a:t>
            </a:r>
            <a:br>
              <a:rPr lang="en-US" sz="1600" i="0" dirty="0">
                <a:solidFill>
                  <a:srgbClr val="222222"/>
                </a:solidFill>
                <a:effectLst/>
                <a:highlight>
                  <a:srgbClr val="FFFFFF"/>
                </a:highlight>
                <a:latin typeface="+mn-lt"/>
              </a:rPr>
            </a:br>
            <a:r>
              <a:rPr lang="en-US" sz="1600" i="0" dirty="0">
                <a:solidFill>
                  <a:srgbClr val="000000"/>
                </a:solidFill>
                <a:effectLst/>
                <a:highlight>
                  <a:srgbClr val="FFFFFF"/>
                </a:highlight>
                <a:latin typeface="+mn-lt"/>
              </a:rPr>
              <a:t>1390 N 25</a:t>
            </a:r>
            <a:r>
              <a:rPr lang="en-US" sz="1600" i="0" baseline="30000" dirty="0">
                <a:solidFill>
                  <a:srgbClr val="000000"/>
                </a:solidFill>
                <a:effectLst/>
                <a:highlight>
                  <a:srgbClr val="FFFFFF"/>
                </a:highlight>
                <a:latin typeface="+mn-lt"/>
              </a:rPr>
              <a:t>th</a:t>
            </a:r>
            <a:r>
              <a:rPr lang="en-US" sz="1600" i="0" dirty="0">
                <a:solidFill>
                  <a:srgbClr val="000000"/>
                </a:solidFill>
                <a:effectLst/>
                <a:highlight>
                  <a:srgbClr val="FFFFFF"/>
                </a:highlight>
                <a:latin typeface="+mn-lt"/>
              </a:rPr>
              <a:t> Avenue</a:t>
            </a:r>
            <a:br>
              <a:rPr lang="en-US" sz="1600" i="0" dirty="0">
                <a:solidFill>
                  <a:srgbClr val="222222"/>
                </a:solidFill>
                <a:effectLst/>
                <a:highlight>
                  <a:srgbClr val="FFFFFF"/>
                </a:highlight>
                <a:latin typeface="+mn-lt"/>
              </a:rPr>
            </a:br>
            <a:r>
              <a:rPr lang="en-US" sz="1600" i="0" dirty="0">
                <a:solidFill>
                  <a:srgbClr val="000000"/>
                </a:solidFill>
                <a:effectLst/>
                <a:highlight>
                  <a:srgbClr val="FFFFFF"/>
                </a:highlight>
                <a:latin typeface="+mn-lt"/>
              </a:rPr>
              <a:t>Melrose Park, IL 60160</a:t>
            </a:r>
            <a:endParaRPr lang="en-US" sz="1600" dirty="0">
              <a:latin typeface="+mn-lt"/>
            </a:endParaRPr>
          </a:p>
        </p:txBody>
      </p:sp>
      <p:pic>
        <p:nvPicPr>
          <p:cNvPr id="11" name="Content Placeholder 10" descr="A close-up of a green object&#10;&#10;Description automatically generated">
            <a:extLst>
              <a:ext uri="{FF2B5EF4-FFF2-40B4-BE49-F238E27FC236}">
                <a16:creationId xmlns:a16="http://schemas.microsoft.com/office/drawing/2014/main" id="{19F113D6-0186-8527-6FC3-CD566479B6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5936" y="273049"/>
            <a:ext cx="4207012" cy="5881007"/>
          </a:xfrm>
        </p:spPr>
      </p:pic>
      <p:sp>
        <p:nvSpPr>
          <p:cNvPr id="9" name="Text Placeholder 8">
            <a:extLst>
              <a:ext uri="{FF2B5EF4-FFF2-40B4-BE49-F238E27FC236}">
                <a16:creationId xmlns:a16="http://schemas.microsoft.com/office/drawing/2014/main" id="{D504562D-4499-561A-EC3C-173AC2DDBDC6}"/>
              </a:ext>
            </a:extLst>
          </p:cNvPr>
          <p:cNvSpPr>
            <a:spLocks noGrp="1"/>
          </p:cNvSpPr>
          <p:nvPr>
            <p:ph type="body" sz="half" idx="2"/>
          </p:nvPr>
        </p:nvSpPr>
        <p:spPr>
          <a:xfrm>
            <a:off x="457200" y="2276872"/>
            <a:ext cx="2973015" cy="3849291"/>
          </a:xfrm>
        </p:spPr>
        <p:txBody>
          <a:bodyPr/>
          <a:lstStyle/>
          <a:p>
            <a:r>
              <a:rPr lang="en-US" sz="1800" b="1" dirty="0">
                <a:solidFill>
                  <a:srgbClr val="222222"/>
                </a:solidFill>
                <a:highlight>
                  <a:srgbClr val="FFFFFF"/>
                </a:highlight>
                <a:latin typeface="Arial" panose="020B0604020202020204" pitchFamily="34" charset="0"/>
              </a:rPr>
              <a:t>H</a:t>
            </a:r>
            <a:r>
              <a:rPr lang="en-US" sz="1800" b="1" dirty="0">
                <a:effectLst/>
                <a:latin typeface="Arial" panose="020B0604020202020204" pitchFamily="34" charset="0"/>
              </a:rPr>
              <a:t>i John,</a:t>
            </a:r>
            <a:endParaRPr lang="en-US" sz="2400" b="1" dirty="0">
              <a:effectLst/>
            </a:endParaRPr>
          </a:p>
          <a:p>
            <a:r>
              <a:rPr lang="en-US" sz="1800" b="1" dirty="0">
                <a:effectLst/>
                <a:latin typeface="Arial" panose="020B0604020202020204" pitchFamily="34" charset="0"/>
              </a:rPr>
              <a:t>In an attempt to cut your ball, the SGS mechanical lab tried their abrasive saws with no luck </a:t>
            </a:r>
            <a:r>
              <a:rPr lang="en-US" sz="1800" b="1" dirty="0">
                <a:latin typeface="Arial" panose="020B0604020202020204" pitchFamily="34" charset="0"/>
              </a:rPr>
              <a:t>and </a:t>
            </a:r>
            <a:r>
              <a:rPr lang="en-US" sz="1800" b="1" dirty="0">
                <a:effectLst/>
                <a:latin typeface="Arial" panose="020B0604020202020204" pitchFamily="34" charset="0"/>
              </a:rPr>
              <a:t>tried 2 separate cuts.</a:t>
            </a:r>
          </a:p>
          <a:p>
            <a:r>
              <a:rPr lang="en-US" sz="1800" b="1" dirty="0">
                <a:effectLst/>
                <a:latin typeface="Arial" panose="020B0604020202020204" pitchFamily="34" charset="0"/>
              </a:rPr>
              <a:t>The ball was forwarded to a shop with a more robust abrasive saw. </a:t>
            </a:r>
          </a:p>
          <a:p>
            <a:r>
              <a:rPr lang="en-US" sz="1800" b="1" dirty="0">
                <a:effectLst/>
                <a:latin typeface="Arial" panose="020B0604020202020204" pitchFamily="34" charset="0"/>
              </a:rPr>
              <a:t>That was the 3</a:t>
            </a:r>
            <a:r>
              <a:rPr lang="en-US" sz="1800" b="1" baseline="30000" dirty="0">
                <a:effectLst/>
                <a:latin typeface="Arial" panose="020B0604020202020204" pitchFamily="34" charset="0"/>
              </a:rPr>
              <a:t>rd</a:t>
            </a:r>
            <a:r>
              <a:rPr lang="en-US" sz="1800" b="1" dirty="0">
                <a:effectLst/>
                <a:latin typeface="Arial" panose="020B0604020202020204" pitchFamily="34" charset="0"/>
              </a:rPr>
              <a:t> cut.</a:t>
            </a:r>
          </a:p>
          <a:p>
            <a:r>
              <a:rPr lang="en-US" sz="1800" b="1" dirty="0">
                <a:solidFill>
                  <a:srgbClr val="000000"/>
                </a:solidFill>
                <a:effectLst/>
                <a:latin typeface="Arial" panose="020B0604020202020204" pitchFamily="34" charset="0"/>
              </a:rPr>
              <a:t>Thank you for being a valued customer.</a:t>
            </a:r>
            <a:endParaRPr lang="en-US" sz="2400" b="1" dirty="0">
              <a:effectLst/>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br>
              <a:rPr lang="en-US" dirty="0"/>
            </a:br>
            <a:r>
              <a:rPr lang="en-US" b="0" i="0" dirty="0">
                <a:solidFill>
                  <a:srgbClr val="222222"/>
                </a:solidFill>
                <a:effectLst/>
                <a:highlight>
                  <a:srgbClr val="FFFFFF"/>
                </a:highlight>
                <a:latin typeface="Arial" panose="020B0604020202020204" pitchFamily="34" charset="0"/>
              </a:rPr>
              <a:t>.</a:t>
            </a:r>
            <a:endParaRPr lang="en-US" dirty="0"/>
          </a:p>
        </p:txBody>
      </p:sp>
    </p:spTree>
    <p:extLst>
      <p:ext uri="{BB962C8B-B14F-4D97-AF65-F5344CB8AC3E}">
        <p14:creationId xmlns:p14="http://schemas.microsoft.com/office/powerpoint/2010/main" val="401532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a:extLst>
              <a:ext uri="{FF2B5EF4-FFF2-40B4-BE49-F238E27FC236}">
                <a16:creationId xmlns:a16="http://schemas.microsoft.com/office/drawing/2014/main" id="{A28B76B9-3AA2-9CBB-A711-E6FCE89DA9F6}"/>
              </a:ext>
            </a:extLst>
          </p:cNvPr>
          <p:cNvSpPr>
            <a:spLocks noGrp="1"/>
          </p:cNvSpPr>
          <p:nvPr>
            <p:ph type="title"/>
          </p:nvPr>
        </p:nvSpPr>
        <p:spPr>
          <a:xfrm>
            <a:off x="395536" y="506458"/>
            <a:ext cx="1080120" cy="6351542"/>
          </a:xfrm>
        </p:spPr>
        <p:txBody>
          <a:bodyPr/>
          <a:lstStyle/>
          <a:p>
            <a:r>
              <a:rPr lang="en-US" sz="1600" i="0" dirty="0">
                <a:solidFill>
                  <a:srgbClr val="000000"/>
                </a:solidFill>
                <a:effectLst/>
                <a:highlight>
                  <a:srgbClr val="FFFFFF"/>
                </a:highlight>
                <a:latin typeface="Calibri" panose="020F0502020204030204" pitchFamily="34" charset="0"/>
              </a:rPr>
              <a:t>Per SGS</a:t>
            </a:r>
            <a:br>
              <a:rPr lang="en-US" sz="1600" i="0" dirty="0">
                <a:solidFill>
                  <a:srgbClr val="000000"/>
                </a:solidFill>
                <a:effectLst/>
                <a:highlight>
                  <a:srgbClr val="FFFFFF"/>
                </a:highlight>
                <a:latin typeface="Calibri" panose="020F0502020204030204" pitchFamily="34" charset="0"/>
              </a:rPr>
            </a:br>
            <a:r>
              <a:rPr lang="en-US" sz="1600" i="0" dirty="0">
                <a:solidFill>
                  <a:srgbClr val="000000"/>
                </a:solidFill>
                <a:effectLst/>
                <a:highlight>
                  <a:srgbClr val="FFFFFF"/>
                </a:highlight>
                <a:latin typeface="Calibri" panose="020F0502020204030204" pitchFamily="34" charset="0"/>
              </a:rPr>
              <a:t>Virina is the only grinding ball </a:t>
            </a:r>
            <a:r>
              <a:rPr lang="en-US" sz="1600" dirty="0">
                <a:solidFill>
                  <a:srgbClr val="000000"/>
                </a:solidFill>
                <a:highlight>
                  <a:srgbClr val="FFFFFF"/>
                </a:highlight>
                <a:latin typeface="Calibri" panose="020F0502020204030204" pitchFamily="34" charset="0"/>
              </a:rPr>
              <a:t>that </a:t>
            </a:r>
            <a:r>
              <a:rPr lang="en-US" sz="1600" i="0" dirty="0">
                <a:solidFill>
                  <a:srgbClr val="000000"/>
                </a:solidFill>
                <a:effectLst/>
                <a:highlight>
                  <a:srgbClr val="FFFFFF"/>
                </a:highlight>
                <a:latin typeface="Calibri" panose="020F0502020204030204" pitchFamily="34" charset="0"/>
              </a:rPr>
              <a:t>has </a:t>
            </a:r>
            <a:r>
              <a:rPr lang="en-US" sz="1600" dirty="0">
                <a:solidFill>
                  <a:srgbClr val="000000"/>
                </a:solidFill>
                <a:highlight>
                  <a:srgbClr val="FFFFFF"/>
                </a:highlight>
                <a:latin typeface="Calibri" panose="020F0502020204030204" pitchFamily="34" charset="0"/>
              </a:rPr>
              <a:t>thorough</a:t>
            </a:r>
            <a:r>
              <a:rPr lang="en-US" sz="1600" i="0" dirty="0">
                <a:solidFill>
                  <a:srgbClr val="000000"/>
                </a:solidFill>
                <a:effectLst/>
                <a:highlight>
                  <a:srgbClr val="FFFFFF"/>
                </a:highlight>
                <a:latin typeface="Calibri" panose="020F0502020204030204" pitchFamily="34" charset="0"/>
              </a:rPr>
              <a:t> hardness</a:t>
            </a:r>
            <a:br>
              <a:rPr lang="en-US" sz="1600" i="0" dirty="0">
                <a:solidFill>
                  <a:srgbClr val="000000"/>
                </a:solidFill>
                <a:effectLst/>
                <a:highlight>
                  <a:srgbClr val="FFFFFF"/>
                </a:highlight>
                <a:latin typeface="Calibri" panose="020F0502020204030204" pitchFamily="34" charset="0"/>
              </a:rPr>
            </a:br>
            <a:br>
              <a:rPr lang="en-US" sz="1600" i="0" dirty="0">
                <a:solidFill>
                  <a:srgbClr val="000000"/>
                </a:solidFill>
                <a:effectLst/>
                <a:highlight>
                  <a:srgbClr val="FFFFFF"/>
                </a:highlight>
                <a:latin typeface="Calibri" panose="020F0502020204030204" pitchFamily="34" charset="0"/>
              </a:rPr>
            </a:br>
            <a:r>
              <a:rPr lang="en-US" sz="1600" i="0" dirty="0">
                <a:solidFill>
                  <a:srgbClr val="000000"/>
                </a:solidFill>
                <a:effectLst/>
                <a:highlight>
                  <a:srgbClr val="FFFFFF"/>
                </a:highlight>
                <a:latin typeface="Calibri" panose="020F0502020204030204" pitchFamily="34" charset="0"/>
              </a:rPr>
              <a:t>Surface to the core at 63 HRC</a:t>
            </a:r>
            <a:br>
              <a:rPr lang="en-US" sz="1600" i="0" dirty="0">
                <a:solidFill>
                  <a:srgbClr val="000000"/>
                </a:solidFill>
                <a:effectLst/>
                <a:highlight>
                  <a:srgbClr val="FFFFFF"/>
                </a:highlight>
                <a:latin typeface="Calibri" panose="020F0502020204030204" pitchFamily="34" charset="0"/>
              </a:rPr>
            </a:br>
            <a:br>
              <a:rPr lang="en-US" sz="1600" i="0" dirty="0">
                <a:solidFill>
                  <a:srgbClr val="000000"/>
                </a:solidFill>
                <a:effectLst/>
                <a:highlight>
                  <a:srgbClr val="FFFFFF"/>
                </a:highlight>
                <a:latin typeface="Calibri" panose="020F0502020204030204" pitchFamily="34" charset="0"/>
              </a:rPr>
            </a:br>
            <a:r>
              <a:rPr lang="en-US" sz="1600" i="0" dirty="0">
                <a:solidFill>
                  <a:srgbClr val="000000"/>
                </a:solidFill>
                <a:effectLst/>
                <a:highlight>
                  <a:srgbClr val="FFFFFF"/>
                </a:highlight>
                <a:latin typeface="Calibri" panose="020F0502020204030204" pitchFamily="34" charset="0"/>
              </a:rPr>
              <a:t>Virina’s entire ball has the same hardness and will grind evenly, resulting in a Spherical shape that will never deform.</a:t>
            </a:r>
            <a:endParaRPr lang="en-US" altLang="en-US" sz="1600" dirty="0"/>
          </a:p>
        </p:txBody>
      </p:sp>
      <p:pic>
        <p:nvPicPr>
          <p:cNvPr id="10243" name="Content Placeholder 2">
            <a:extLst>
              <a:ext uri="{FF2B5EF4-FFF2-40B4-BE49-F238E27FC236}">
                <a16:creationId xmlns:a16="http://schemas.microsoft.com/office/drawing/2014/main" id="{0F2F8774-D767-ECF4-76DC-28B618AF24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66957" y="115889"/>
            <a:ext cx="7777043" cy="6539787"/>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29917</TotalTime>
  <Words>1059</Words>
  <Application>Microsoft Office PowerPoint</Application>
  <PresentationFormat>On-screen Show (4:3)</PresentationFormat>
  <Paragraphs>121</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Google Sans</vt:lpstr>
      <vt:lpstr>Arial</vt:lpstr>
      <vt:lpstr>Arial</vt:lpstr>
      <vt:lpstr>Berlin Sans FB Demi</vt:lpstr>
      <vt:lpstr>Calibri</vt:lpstr>
      <vt:lpstr>Verdana</vt:lpstr>
      <vt:lpstr>Office Theme</vt:lpstr>
      <vt:lpstr> VIRINA STEEL  US Patent 13/873,838 Filed in 2013 for  Grinding Ball Formula       </vt:lpstr>
      <vt:lpstr>BENEFITS OF VIRINA GRINDING BALLS FOR YOUR PLANT </vt:lpstr>
      <vt:lpstr>VIRINA &amp; TRADITIONAL BALLS LOADED IN JANUARY 2018  TEMPERATURE MEASUREMENT IN JANUARY 2024 </vt:lpstr>
      <vt:lpstr>VIRINA MILL @ 11 DEEGRE COOLER RESULTING                 $125,000 ANNUAL UTILITY SAVING </vt:lpstr>
      <vt:lpstr>VIRINA BALLS WILL NOT DEFORM   PROJECTED TO EXTEND THE LINER LIFE BY 4X</vt:lpstr>
      <vt:lpstr>HIGH COST REPLACING DEFORMED BALLS ANNUALLY </vt:lpstr>
      <vt:lpstr>Head-to-head comparison of a Virina ball charge at Large International St Louis Missouri Cement Plant </vt:lpstr>
      <vt:lpstr>   Mike Fec Industrial Services Technical Manager Sr. Metallurgical Engineer   SGS MSi 1390 N 25th Avenue Melrose Park, IL 60160</vt:lpstr>
      <vt:lpstr>Per SGS Virina is the only grinding ball that has thorough hardness  Surface to the core at 63 HRC  Virina’s entire ball has the same hardness and will grind evenly, resulting in a Spherical shape that will never deform.</vt:lpstr>
      <vt:lpstr>GRAIN SIZE ASTM 10</vt:lpstr>
      <vt:lpstr> BENTIFY REPLACING TRADITIONAL GRINDING BALLS                 WITH VIRINA GRINDING BALLS  </vt:lpstr>
      <vt:lpstr> VIRINA STEEL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 WONG</cp:lastModifiedBy>
  <cp:revision>414</cp:revision>
  <cp:lastPrinted>2021-05-21T14:34:55Z</cp:lastPrinted>
  <dcterms:created xsi:type="dcterms:W3CDTF">2012-07-12T16:55:16Z</dcterms:created>
  <dcterms:modified xsi:type="dcterms:W3CDTF">2024-06-29T21:57:05Z</dcterms:modified>
</cp:coreProperties>
</file>